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e7290f23a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g2e7290f23a9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1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1"/>
          <p:cNvSpPr txBox="1"/>
          <p:nvPr>
            <p:ph idx="1" type="body"/>
          </p:nvPr>
        </p:nvSpPr>
        <p:spPr>
          <a:xfrm rot="5400000">
            <a:off x="4114800" y="-1171786"/>
            <a:ext cx="4023360" cy="100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6" name="Google Shape;86;p11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1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1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showMasterSp="0" type="vertTitleAndTx">
  <p:cSld name="VERTICAL_TITLE_AND_VERTICAL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2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82837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2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2"/>
          <p:cNvSpPr txBox="1"/>
          <p:nvPr>
            <p:ph type="title"/>
          </p:nvPr>
        </p:nvSpPr>
        <p:spPr>
          <a:xfrm rot="5400000">
            <a:off x="7159401" y="1977801"/>
            <a:ext cx="575989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2"/>
          <p:cNvSpPr txBox="1"/>
          <p:nvPr>
            <p:ph idx="1" type="body"/>
          </p:nvPr>
        </p:nvSpPr>
        <p:spPr>
          <a:xfrm rot="5400000">
            <a:off x="1825401" y="-574899"/>
            <a:ext cx="575989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94" name="Google Shape;94;p12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2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2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82837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3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3"/>
          <p:cNvSpPr txBox="1"/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" type="subTitle"/>
          </p:nvPr>
        </p:nvSpPr>
        <p:spPr>
          <a:xfrm>
            <a:off x="1100051" y="4455621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25" name="Google Shape;25;p3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8" name="Google Shape;28;p3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82837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4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4"/>
          <p:cNvSpPr txBox="1"/>
          <p:nvPr>
            <p:ph type="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b="0"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" type="body"/>
          </p:nvPr>
        </p:nvSpPr>
        <p:spPr>
          <a:xfrm>
            <a:off x="1097280" y="4453128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4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37" name="Google Shape;37;p4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1097278" y="1845734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6217920" y="1845735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5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" type="body"/>
          </p:nvPr>
        </p:nvSpPr>
        <p:spPr>
          <a:xfrm>
            <a:off x="109728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6"/>
          <p:cNvSpPr txBox="1"/>
          <p:nvPr>
            <p:ph idx="2" type="body"/>
          </p:nvPr>
        </p:nvSpPr>
        <p:spPr>
          <a:xfrm>
            <a:off x="109728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3" type="body"/>
          </p:nvPr>
        </p:nvSpPr>
        <p:spPr>
          <a:xfrm>
            <a:off x="621792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6"/>
          <p:cNvSpPr txBox="1"/>
          <p:nvPr>
            <p:ph idx="4" type="body"/>
          </p:nvPr>
        </p:nvSpPr>
        <p:spPr>
          <a:xfrm>
            <a:off x="621792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7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82837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8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8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82837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9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9"/>
          <p:cNvSpPr txBox="1"/>
          <p:nvPr>
            <p:ph type="title"/>
          </p:nvPr>
        </p:nvSpPr>
        <p:spPr>
          <a:xfrm>
            <a:off x="457200" y="594359"/>
            <a:ext cx="32004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" type="body"/>
          </p:nvPr>
        </p:nvSpPr>
        <p:spPr>
          <a:xfrm>
            <a:off x="4800600" y="731520"/>
            <a:ext cx="649224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2" type="body"/>
          </p:nvPr>
        </p:nvSpPr>
        <p:spPr>
          <a:xfrm>
            <a:off x="457200" y="2926080"/>
            <a:ext cx="3200400" cy="33791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1" name="Google Shape;71;p9"/>
          <p:cNvSpPr txBox="1"/>
          <p:nvPr>
            <p:ph idx="10" type="dt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9"/>
          <p:cNvSpPr txBox="1"/>
          <p:nvPr>
            <p:ph idx="11" type="ftr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9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0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82837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0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0"/>
          <p:cNvSpPr txBox="1"/>
          <p:nvPr>
            <p:ph type="title"/>
          </p:nvPr>
        </p:nvSpPr>
        <p:spPr>
          <a:xfrm>
            <a:off x="1097280" y="5074920"/>
            <a:ext cx="10113645" cy="8229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0"/>
          <p:cNvSpPr/>
          <p:nvPr>
            <p:ph idx="2" type="pic"/>
          </p:nvPr>
        </p:nvSpPr>
        <p:spPr>
          <a:xfrm>
            <a:off x="15" y="0"/>
            <a:ext cx="12191985" cy="4915076"/>
          </a:xfrm>
          <a:prstGeom prst="rect">
            <a:avLst/>
          </a:prstGeom>
          <a:solidFill>
            <a:srgbClr val="CCCCC2"/>
          </a:solidFill>
          <a:ln>
            <a:noFill/>
          </a:ln>
        </p:spPr>
      </p:sp>
      <p:sp>
        <p:nvSpPr>
          <p:cNvPr id="79" name="Google Shape;79;p10"/>
          <p:cNvSpPr txBox="1"/>
          <p:nvPr>
            <p:ph idx="1" type="body"/>
          </p:nvPr>
        </p:nvSpPr>
        <p:spPr>
          <a:xfrm>
            <a:off x="1097280" y="5907024"/>
            <a:ext cx="10113264" cy="594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0" name="Google Shape;80;p10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0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0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82837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1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b="0" i="0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b="0" i="0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3" name="Google Shape;13;p1"/>
          <p:cNvCxnSpPr/>
          <p:nvPr/>
        </p:nvCxnSpPr>
        <p:spPr>
          <a:xfrm>
            <a:off x="1193532" y="1737845"/>
            <a:ext cx="996696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http://www.iowacyberhub.org/ambassadors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3"/>
          <p:cNvSpPr/>
          <p:nvPr/>
        </p:nvSpPr>
        <p:spPr>
          <a:xfrm>
            <a:off x="0" y="0"/>
            <a:ext cx="1218631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3"/>
          <p:cNvSpPr/>
          <p:nvPr/>
        </p:nvSpPr>
        <p:spPr>
          <a:xfrm>
            <a:off x="15" y="0"/>
            <a:ext cx="7547879" cy="6858000"/>
          </a:xfrm>
          <a:prstGeom prst="rect">
            <a:avLst/>
          </a:prstGeom>
          <a:solidFill>
            <a:srgbClr val="82837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3"/>
          <p:cNvSpPr/>
          <p:nvPr/>
        </p:nvSpPr>
        <p:spPr>
          <a:xfrm>
            <a:off x="7547894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3"/>
          <p:cNvSpPr txBox="1"/>
          <p:nvPr/>
        </p:nvSpPr>
        <p:spPr>
          <a:xfrm>
            <a:off x="740664" y="484632"/>
            <a:ext cx="5148000" cy="41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Web Security: The importance of HTTPS</a:t>
            </a:r>
            <a:endParaRPr/>
          </a:p>
        </p:txBody>
      </p:sp>
      <p:pic>
        <p:nvPicPr>
          <p:cNvPr descr="A blue and grey logo&#10;&#10;Description automatically generated" id="105" name="Google Shape;105;p13"/>
          <p:cNvPicPr preferRelativeResize="0"/>
          <p:nvPr/>
        </p:nvPicPr>
        <p:blipFill rotWithShape="1">
          <a:blip r:embed="rId3">
            <a:alphaModFix/>
          </a:blip>
          <a:srcRect b="4" l="20278" r="20642" t="0"/>
          <a:stretch/>
        </p:blipFill>
        <p:spPr>
          <a:xfrm>
            <a:off x="8251982" y="630202"/>
            <a:ext cx="3294253" cy="5575804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3"/>
          <p:cNvSpPr txBox="1"/>
          <p:nvPr/>
        </p:nvSpPr>
        <p:spPr>
          <a:xfrm>
            <a:off x="-137145" y="4482413"/>
            <a:ext cx="7520462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Securing the Future, One Ambassador at a Time.</a:t>
            </a:r>
            <a:endParaRPr/>
          </a:p>
        </p:txBody>
      </p:sp>
      <p:sp>
        <p:nvSpPr>
          <p:cNvPr id="107" name="Google Shape;107;p13"/>
          <p:cNvSpPr txBox="1"/>
          <p:nvPr/>
        </p:nvSpPr>
        <p:spPr>
          <a:xfrm>
            <a:off x="820450" y="5802538"/>
            <a:ext cx="5605272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rgbClr val="2553D5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www.iowacyberhub.org/ambassadors</a:t>
            </a:r>
            <a:endParaRPr sz="2400">
              <a:solidFill>
                <a:srgbClr val="2553D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What is HTTPS</a:t>
            </a:r>
            <a:endParaRPr/>
          </a:p>
        </p:txBody>
      </p:sp>
      <p:sp>
        <p:nvSpPr>
          <p:cNvPr id="113" name="Google Shape;113;p14"/>
          <p:cNvSpPr txBox="1"/>
          <p:nvPr>
            <p:ph idx="1" type="body"/>
          </p:nvPr>
        </p:nvSpPr>
        <p:spPr>
          <a:xfrm>
            <a:off x="1097279" y="1845734"/>
            <a:ext cx="6454987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3492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00"/>
              <a:buChar char=" "/>
            </a:pPr>
            <a:r>
              <a:rPr lang="en-US" sz="1900"/>
              <a:t>Hypertext Transfer Protocol Secure is a secure version of the way your computer sends data to a website but done in a more secure way</a:t>
            </a:r>
            <a:endParaRPr sz="19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-3492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00"/>
              <a:buChar char=" "/>
            </a:pPr>
            <a:r>
              <a:rPr lang="en-US" sz="1900"/>
              <a:t>Done by encrypting the data your computer sends to a website and the website decrypts the data so that it can be used.</a:t>
            </a:r>
            <a:endParaRPr sz="19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-3492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00"/>
              <a:buChar char=" "/>
            </a:pPr>
            <a:r>
              <a:rPr lang="en-US" sz="1900"/>
              <a:t>This is different than the usual HTTP because standard Hypertext Transfer Protocol does not encrypt your data and therefore can have it be intercepted by malicious third parties.</a:t>
            </a:r>
            <a:endParaRPr sz="19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/>
              <a:t>	</a:t>
            </a:r>
            <a:endParaRPr sz="1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5"/>
          <p:cNvSpPr txBox="1"/>
          <p:nvPr>
            <p:ph type="title"/>
          </p:nvPr>
        </p:nvSpPr>
        <p:spPr>
          <a:xfrm>
            <a:off x="1066799" y="272671"/>
            <a:ext cx="10058401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Why is HTTPS Important</a:t>
            </a:r>
            <a:endParaRPr/>
          </a:p>
        </p:txBody>
      </p:sp>
      <p:sp>
        <p:nvSpPr>
          <p:cNvPr id="119" name="Google Shape;119;p15"/>
          <p:cNvSpPr txBox="1"/>
          <p:nvPr>
            <p:ph idx="1" type="body"/>
          </p:nvPr>
        </p:nvSpPr>
        <p:spPr>
          <a:xfrm>
            <a:off x="4928616" y="1928030"/>
            <a:ext cx="6364224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 "/>
            </a:pPr>
            <a:r>
              <a:rPr lang="en-US" sz="1900"/>
              <a:t>HTTPS works to secure your personal data while you are surfing the web. This prevents malicious agents from taking your data and using it for malicious purposes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 "/>
            </a:pPr>
            <a:r>
              <a:rPr lang="en-US" sz="1900"/>
              <a:t>Things that could be taken include personal information, banking information, your home address, and many more.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 "/>
            </a:pPr>
            <a:r>
              <a:rPr lang="en-US" sz="1900"/>
              <a:t>Because this data is more secure thanks to HTTPS internet users can freely use websites that take advantage of HTTPS but take care to make sure a website is secure</a:t>
            </a:r>
            <a:endParaRPr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6"/>
          <p:cNvSpPr txBox="1"/>
          <p:nvPr>
            <p:ph type="title"/>
          </p:nvPr>
        </p:nvSpPr>
        <p:spPr>
          <a:xfrm>
            <a:off x="1097280" y="286603"/>
            <a:ext cx="10058400" cy="1450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How to tell if a website is secure</a:t>
            </a:r>
            <a:endParaRPr/>
          </a:p>
        </p:txBody>
      </p:sp>
      <p:sp>
        <p:nvSpPr>
          <p:cNvPr id="125" name="Google Shape;125;p16"/>
          <p:cNvSpPr txBox="1"/>
          <p:nvPr>
            <p:ph idx="1" type="body"/>
          </p:nvPr>
        </p:nvSpPr>
        <p:spPr>
          <a:xfrm>
            <a:off x="1097279" y="1845734"/>
            <a:ext cx="6455100" cy="4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3492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00"/>
              <a:buChar char=" "/>
            </a:pPr>
            <a:r>
              <a:rPr lang="en-US" sz="1900"/>
              <a:t>Many browsers will feature the “NOT SECURE” if na website does not utilize HTTPS. This is a clear red flag for your own personal security when using websites with the “NOT SECURE” in the url bar</a:t>
            </a:r>
            <a:endParaRPr sz="19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-3492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00"/>
              <a:buChar char=" "/>
            </a:pPr>
            <a:r>
              <a:rPr lang="en-US" sz="1900"/>
              <a:t>You can check is a website is using HTTPS by double clicking the url of a website. If a website has HTTPS before the rest of the url then the website is secure.</a:t>
            </a:r>
            <a:endParaRPr sz="19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-3492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00"/>
              <a:buChar char=" "/>
            </a:pPr>
            <a:r>
              <a:t/>
            </a:r>
            <a:endParaRPr sz="19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/>
              <a:t>	</a:t>
            </a:r>
            <a:endParaRPr sz="19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7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One Important note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7"/>
          <p:cNvSpPr txBox="1"/>
          <p:nvPr>
            <p:ph idx="1" type="body"/>
          </p:nvPr>
        </p:nvSpPr>
        <p:spPr>
          <a:xfrm>
            <a:off x="1097280" y="1845734"/>
            <a:ext cx="10058400" cy="29215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US" sz="3000"/>
              <a:t>HTTPS only protects the transfer of data. Even if a website has HTTPS does not mean it is 100% safe. Malicious actors could have injected malicious code into the website to harvest your data. </a:t>
            </a:r>
            <a:endParaRPr sz="3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8"/>
          <p:cNvSpPr/>
          <p:nvPr/>
        </p:nvSpPr>
        <p:spPr>
          <a:xfrm>
            <a:off x="1507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8"/>
          <p:cNvSpPr/>
          <p:nvPr/>
        </p:nvSpPr>
        <p:spPr>
          <a:xfrm>
            <a:off x="1507" y="4953000"/>
            <a:ext cx="12188952" cy="1905000"/>
          </a:xfrm>
          <a:prstGeom prst="rect">
            <a:avLst/>
          </a:prstGeom>
          <a:solidFill>
            <a:srgbClr val="82837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8"/>
          <p:cNvSpPr txBox="1"/>
          <p:nvPr>
            <p:ph type="title"/>
          </p:nvPr>
        </p:nvSpPr>
        <p:spPr>
          <a:xfrm>
            <a:off x="1066800" y="5252936"/>
            <a:ext cx="10058400" cy="10287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Thank you for your time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39" name="Google Shape;139;p18"/>
          <p:cNvSpPr txBox="1"/>
          <p:nvPr>
            <p:ph idx="1" type="body"/>
          </p:nvPr>
        </p:nvSpPr>
        <p:spPr>
          <a:xfrm>
            <a:off x="1097280" y="1086678"/>
            <a:ext cx="10027920" cy="34714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sp>
        <p:nvSpPr>
          <p:cNvPr id="140" name="Google Shape;140;p18"/>
          <p:cNvSpPr/>
          <p:nvPr/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Retrospect">
  <a:themeElements>
    <a:clrScheme name="Retrospect">
      <a:dk1>
        <a:srgbClr val="000000"/>
      </a:dk1>
      <a:lt1>
        <a:srgbClr val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