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8" roundtripDataSignature="AMtx7mjVDR2/CedY4oN37Nsf+m6KKQPlH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2e83c41b2bf_0_5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0" name="Google Shape;150;g2e83c41b2bf_0_5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e83c41b2bf_0_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5" name="Google Shape;155;g2e83c41b2bf_0_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e835fa525d_0_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0" name="Google Shape;160;g2e835fa525d_0_4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e835fa525d_0_5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66" name="Google Shape;166;g2e835fa525d_0_5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2e83c41b2bf_0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0" name="Google Shape;110;g2e83c41b2bf_0_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e83c41b2bf_0_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5" name="Google Shape;115;g2e83c41b2bf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e83c41b2bf_0_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0" name="Google Shape;120;g2e83c41b2bf_0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2e83c41b2bf_0_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g2e83c41b2bf_0_1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2e83c41b2bf_0_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g2e83c41b2bf_0_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e83c41b2bf_0_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5" name="Google Shape;135;g2e83c41b2bf_0_2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e83c41b2bf_0_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g2e83c41b2bf_0_4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2e83c41b2bf_0_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5" name="Google Shape;145;g2e83c41b2bf_0_3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4" name="Shape 14"/>
        <p:cNvGrpSpPr/>
        <p:nvPr/>
      </p:nvGrpSpPr>
      <p:grpSpPr>
        <a:xfrm>
          <a:off x="0" y="0"/>
          <a:ext cx="0" cy="0"/>
          <a:chOff x="0" y="0"/>
          <a:chExt cx="0" cy="0"/>
        </a:xfrm>
      </p:grpSpPr>
      <p:sp>
        <p:nvSpPr>
          <p:cNvPr id="15" name="Google Shape;15;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7"/>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 name="Google Shape;17;p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3" name="Shape 83"/>
        <p:cNvGrpSpPr/>
        <p:nvPr/>
      </p:nvGrpSpPr>
      <p:grpSpPr>
        <a:xfrm>
          <a:off x="0" y="0"/>
          <a:ext cx="0" cy="0"/>
          <a:chOff x="0" y="0"/>
          <a:chExt cx="0" cy="0"/>
        </a:xfrm>
      </p:grpSpPr>
      <p:sp>
        <p:nvSpPr>
          <p:cNvPr id="84" name="Google Shape;84;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6"/>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1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17"/>
          <p:cNvSpPr/>
          <p:nvPr/>
        </p:nvSpPr>
        <p:spPr>
          <a:xfrm>
            <a:off x="3175" y="6400800"/>
            <a:ext cx="12188825" cy="457200"/>
          </a:xfrm>
          <a:prstGeom prst="rect">
            <a:avLst/>
          </a:prstGeom>
          <a:solidFill>
            <a:srgbClr val="82837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1" name="Google Shape;91;p17"/>
          <p:cNvSpPr/>
          <p:nvPr/>
        </p:nvSpPr>
        <p:spPr>
          <a:xfrm>
            <a:off x="15" y="6334316"/>
            <a:ext cx="12188825" cy="64008"/>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2" name="Google Shape;92;p17"/>
          <p:cNvSpPr txBox="1"/>
          <p:nvPr>
            <p:ph type="title"/>
          </p:nvPr>
        </p:nvSpPr>
        <p:spPr>
          <a:xfrm rot="5400000">
            <a:off x="7159401" y="1977801"/>
            <a:ext cx="5759898"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7"/>
          <p:cNvSpPr txBox="1"/>
          <p:nvPr>
            <p:ph idx="1" type="body"/>
          </p:nvPr>
        </p:nvSpPr>
        <p:spPr>
          <a:xfrm rot="5400000">
            <a:off x="1825401" y="-574899"/>
            <a:ext cx="5759898"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1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20" name="Shape 20"/>
        <p:cNvGrpSpPr/>
        <p:nvPr/>
      </p:nvGrpSpPr>
      <p:grpSpPr>
        <a:xfrm>
          <a:off x="0" y="0"/>
          <a:ext cx="0" cy="0"/>
          <a:chOff x="0" y="0"/>
          <a:chExt cx="0" cy="0"/>
        </a:xfrm>
      </p:grpSpPr>
      <p:sp>
        <p:nvSpPr>
          <p:cNvPr id="21" name="Google Shape;21;p9"/>
          <p:cNvSpPr/>
          <p:nvPr/>
        </p:nvSpPr>
        <p:spPr>
          <a:xfrm>
            <a:off x="3175" y="6400800"/>
            <a:ext cx="12188825" cy="457200"/>
          </a:xfrm>
          <a:prstGeom prst="rect">
            <a:avLst/>
          </a:prstGeom>
          <a:solidFill>
            <a:srgbClr val="82837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 name="Google Shape;22;p9"/>
          <p:cNvSpPr/>
          <p:nvPr/>
        </p:nvSpPr>
        <p:spPr>
          <a:xfrm>
            <a:off x="15" y="6334316"/>
            <a:ext cx="12188825" cy="64008"/>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 name="Google Shape;23;p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25" name="Google Shape;25;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28" name="Google Shape;28;p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9" name="Shape 29"/>
        <p:cNvGrpSpPr/>
        <p:nvPr/>
      </p:nvGrpSpPr>
      <p:grpSpPr>
        <a:xfrm>
          <a:off x="0" y="0"/>
          <a:ext cx="0" cy="0"/>
          <a:chOff x="0" y="0"/>
          <a:chExt cx="0" cy="0"/>
        </a:xfrm>
      </p:grpSpPr>
      <p:sp>
        <p:nvSpPr>
          <p:cNvPr id="30" name="Google Shape;30;p8"/>
          <p:cNvSpPr/>
          <p:nvPr/>
        </p:nvSpPr>
        <p:spPr>
          <a:xfrm>
            <a:off x="3175" y="6400800"/>
            <a:ext cx="12188825" cy="457200"/>
          </a:xfrm>
          <a:prstGeom prst="rect">
            <a:avLst/>
          </a:prstGeom>
          <a:solidFill>
            <a:srgbClr val="82837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1" name="Google Shape;31;p8"/>
          <p:cNvSpPr/>
          <p:nvPr/>
        </p:nvSpPr>
        <p:spPr>
          <a:xfrm>
            <a:off x="15" y="6334316"/>
            <a:ext cx="12188825" cy="64008"/>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2" name="Google Shape;32;p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8"/>
          <p:cNvSpPr txBox="1"/>
          <p:nvPr>
            <p:ph idx="1" type="subTitle"/>
          </p:nvPr>
        </p:nvSpPr>
        <p:spPr>
          <a:xfrm>
            <a:off x="1100051" y="4455621"/>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34" name="Google Shape;34;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37" name="Google Shape;37;p8"/>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0"/>
          <p:cNvSpPr txBox="1"/>
          <p:nvPr>
            <p:ph idx="1" type="body"/>
          </p:nvPr>
        </p:nvSpPr>
        <p:spPr>
          <a:xfrm>
            <a:off x="1097278"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10"/>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1"/>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11"/>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11"/>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11"/>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9" name="Shape 59"/>
        <p:cNvGrpSpPr/>
        <p:nvPr/>
      </p:nvGrpSpPr>
      <p:grpSpPr>
        <a:xfrm>
          <a:off x="0" y="0"/>
          <a:ext cx="0" cy="0"/>
          <a:chOff x="0" y="0"/>
          <a:chExt cx="0" cy="0"/>
        </a:xfrm>
      </p:grpSpPr>
      <p:sp>
        <p:nvSpPr>
          <p:cNvPr id="60" name="Google Shape;60;p13"/>
          <p:cNvSpPr/>
          <p:nvPr/>
        </p:nvSpPr>
        <p:spPr>
          <a:xfrm>
            <a:off x="3175" y="6400800"/>
            <a:ext cx="12188825" cy="457200"/>
          </a:xfrm>
          <a:prstGeom prst="rect">
            <a:avLst/>
          </a:prstGeom>
          <a:solidFill>
            <a:srgbClr val="82837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13"/>
          <p:cNvSpPr/>
          <p:nvPr/>
        </p:nvSpPr>
        <p:spPr>
          <a:xfrm>
            <a:off x="15" y="6334316"/>
            <a:ext cx="12188825" cy="64008"/>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65" name="Shape 65"/>
        <p:cNvGrpSpPr/>
        <p:nvPr/>
      </p:nvGrpSpPr>
      <p:grpSpPr>
        <a:xfrm>
          <a:off x="0" y="0"/>
          <a:ext cx="0" cy="0"/>
          <a:chOff x="0" y="0"/>
          <a:chExt cx="0" cy="0"/>
        </a:xfrm>
      </p:grpSpPr>
      <p:sp>
        <p:nvSpPr>
          <p:cNvPr id="66" name="Google Shape;66;p14"/>
          <p:cNvSpPr/>
          <p:nvPr/>
        </p:nvSpPr>
        <p:spPr>
          <a:xfrm>
            <a:off x="16" y="0"/>
            <a:ext cx="4050791" cy="6858000"/>
          </a:xfrm>
          <a:prstGeom prst="rect">
            <a:avLst/>
          </a:prstGeom>
          <a:solidFill>
            <a:srgbClr val="82837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4"/>
          <p:cNvSpPr/>
          <p:nvPr/>
        </p:nvSpPr>
        <p:spPr>
          <a:xfrm>
            <a:off x="4040071" y="0"/>
            <a:ext cx="64008" cy="68580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8" name="Google Shape;68;p14"/>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4"/>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14"/>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14"/>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4"/>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4" name="Shape 74"/>
        <p:cNvGrpSpPr/>
        <p:nvPr/>
      </p:nvGrpSpPr>
      <p:grpSpPr>
        <a:xfrm>
          <a:off x="0" y="0"/>
          <a:ext cx="0" cy="0"/>
          <a:chOff x="0" y="0"/>
          <a:chExt cx="0" cy="0"/>
        </a:xfrm>
      </p:grpSpPr>
      <p:sp>
        <p:nvSpPr>
          <p:cNvPr id="75" name="Google Shape;75;p15"/>
          <p:cNvSpPr/>
          <p:nvPr/>
        </p:nvSpPr>
        <p:spPr>
          <a:xfrm>
            <a:off x="0" y="4953000"/>
            <a:ext cx="12188825" cy="1905000"/>
          </a:xfrm>
          <a:prstGeom prst="rect">
            <a:avLst/>
          </a:prstGeom>
          <a:solidFill>
            <a:srgbClr val="82837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6" name="Google Shape;76;p15"/>
          <p:cNvSpPr/>
          <p:nvPr/>
        </p:nvSpPr>
        <p:spPr>
          <a:xfrm>
            <a:off x="15" y="4915076"/>
            <a:ext cx="12188825" cy="64008"/>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7" name="Google Shape;77;p15"/>
          <p:cNvSpPr txBox="1"/>
          <p:nvPr>
            <p:ph type="title"/>
          </p:nvPr>
        </p:nvSpPr>
        <p:spPr>
          <a:xfrm>
            <a:off x="1097280" y="5074920"/>
            <a:ext cx="10113645"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5"/>
          <p:cNvSpPr/>
          <p:nvPr>
            <p:ph idx="2" type="pic"/>
          </p:nvPr>
        </p:nvSpPr>
        <p:spPr>
          <a:xfrm>
            <a:off x="15" y="0"/>
            <a:ext cx="12191985" cy="4915076"/>
          </a:xfrm>
          <a:prstGeom prst="rect">
            <a:avLst/>
          </a:prstGeom>
          <a:solidFill>
            <a:srgbClr val="CCCCC2"/>
          </a:solidFill>
          <a:ln>
            <a:noFill/>
          </a:ln>
        </p:spPr>
      </p:sp>
      <p:sp>
        <p:nvSpPr>
          <p:cNvPr id="79" name="Google Shape;79;p15"/>
          <p:cNvSpPr txBox="1"/>
          <p:nvPr>
            <p:ph idx="1" type="body"/>
          </p:nvPr>
        </p:nvSpPr>
        <p:spPr>
          <a:xfrm>
            <a:off x="1097280" y="5907024"/>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5" name="Shape 5"/>
        <p:cNvGrpSpPr/>
        <p:nvPr/>
      </p:nvGrpSpPr>
      <p:grpSpPr>
        <a:xfrm>
          <a:off x="0" y="0"/>
          <a:ext cx="0" cy="0"/>
          <a:chOff x="0" y="0"/>
          <a:chExt cx="0" cy="0"/>
        </a:xfrm>
      </p:grpSpPr>
      <p:sp>
        <p:nvSpPr>
          <p:cNvPr id="6" name="Google Shape;6;p6"/>
          <p:cNvSpPr/>
          <p:nvPr/>
        </p:nvSpPr>
        <p:spPr>
          <a:xfrm>
            <a:off x="1" y="6400800"/>
            <a:ext cx="12192000" cy="457200"/>
          </a:xfrm>
          <a:prstGeom prst="rect">
            <a:avLst/>
          </a:prstGeom>
          <a:solidFill>
            <a:srgbClr val="82837C"/>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 name="Google Shape;7;p6"/>
          <p:cNvSpPr/>
          <p:nvPr/>
        </p:nvSpPr>
        <p:spPr>
          <a:xfrm>
            <a:off x="15" y="6334316"/>
            <a:ext cx="12191985" cy="66484"/>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 name="Google Shape;8;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 name="Google Shape;9;p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1" name="Google Shape;11;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2" name="Google Shape;12;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50"/>
              <a:buFont typeface="Arial"/>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13" name="Google Shape;13;p6"/>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www.iowacyberhub.org/ambassadors/"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usa.kaspersky.com/resource-center/definitions/what-is-social-engineering" TargetMode="External"/><Relationship Id="rId4" Type="http://schemas.openxmlformats.org/officeDocument/2006/relationships/hyperlink" Target="https://www.aura.com/learn/types-of-social-engineering-attacks" TargetMode="External"/><Relationship Id="rId5" Type="http://schemas.openxmlformats.org/officeDocument/2006/relationships/hyperlink" Target="https://www.securitymetrics.com/learn/5-tips-train-workforce-social-engineering" TargetMode="External"/><Relationship Id="rId6" Type="http://schemas.openxmlformats.org/officeDocument/2006/relationships/hyperlink" Target="https://education.bankerstrust.com/how-to-teach-aging-parents-to-avoid-scam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0" name="Shape 100"/>
        <p:cNvGrpSpPr/>
        <p:nvPr/>
      </p:nvGrpSpPr>
      <p:grpSpPr>
        <a:xfrm>
          <a:off x="0" y="0"/>
          <a:ext cx="0" cy="0"/>
          <a:chOff x="0" y="0"/>
          <a:chExt cx="0" cy="0"/>
        </a:xfrm>
      </p:grpSpPr>
      <p:sp>
        <p:nvSpPr>
          <p:cNvPr id="101" name="Google Shape;101;p1"/>
          <p:cNvSpPr/>
          <p:nvPr/>
        </p:nvSpPr>
        <p:spPr>
          <a:xfrm>
            <a:off x="0" y="0"/>
            <a:ext cx="12186315"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2" name="Google Shape;102;p1"/>
          <p:cNvSpPr/>
          <p:nvPr/>
        </p:nvSpPr>
        <p:spPr>
          <a:xfrm>
            <a:off x="15" y="0"/>
            <a:ext cx="7547879" cy="6858000"/>
          </a:xfrm>
          <a:prstGeom prst="rect">
            <a:avLst/>
          </a:prstGeom>
          <a:solidFill>
            <a:srgbClr val="82837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3" name="Google Shape;103;p1"/>
          <p:cNvSpPr/>
          <p:nvPr/>
        </p:nvSpPr>
        <p:spPr>
          <a:xfrm>
            <a:off x="7547894" y="0"/>
            <a:ext cx="64008" cy="6858000"/>
          </a:xfrm>
          <a:prstGeom prst="rect">
            <a:avLst/>
          </a:prstGeom>
          <a:solidFill>
            <a:schemeClr val="accent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Calibri"/>
              <a:ea typeface="Calibri"/>
              <a:cs typeface="Calibri"/>
              <a:sym typeface="Calibri"/>
            </a:endParaRPr>
          </a:p>
        </p:txBody>
      </p:sp>
      <p:sp>
        <p:nvSpPr>
          <p:cNvPr id="104" name="Google Shape;104;p1"/>
          <p:cNvSpPr txBox="1"/>
          <p:nvPr/>
        </p:nvSpPr>
        <p:spPr>
          <a:xfrm>
            <a:off x="656075" y="811325"/>
            <a:ext cx="7520400" cy="3140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6600"/>
              <a:buFont typeface="Arial"/>
              <a:buNone/>
            </a:pPr>
            <a:r>
              <a:rPr b="1" i="0" lang="en-US" sz="6600" u="none" cap="none" strike="noStrike">
                <a:solidFill>
                  <a:schemeClr val="lt1"/>
                </a:solidFill>
                <a:latin typeface="Calibri"/>
                <a:ea typeface="Calibri"/>
                <a:cs typeface="Calibri"/>
                <a:sym typeface="Calibri"/>
              </a:rPr>
              <a:t>Social</a:t>
            </a:r>
            <a:endParaRPr b="1" i="0" sz="6600" u="none" cap="none" strike="noStrike">
              <a:solidFill>
                <a:schemeClr val="lt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600"/>
              <a:buFont typeface="Arial"/>
              <a:buNone/>
            </a:pPr>
            <a:r>
              <a:rPr b="1" i="0" lang="en-US" sz="6600" u="none" cap="none" strike="noStrike">
                <a:solidFill>
                  <a:schemeClr val="lt1"/>
                </a:solidFill>
                <a:latin typeface="Calibri"/>
                <a:ea typeface="Calibri"/>
                <a:cs typeface="Calibri"/>
                <a:sym typeface="Calibri"/>
              </a:rPr>
              <a:t>Engineering</a:t>
            </a:r>
            <a:endParaRPr b="1" i="0" sz="6600" u="none" cap="none" strike="noStrike">
              <a:solidFill>
                <a:schemeClr val="lt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600"/>
              <a:buFont typeface="Arial"/>
              <a:buNone/>
            </a:pPr>
            <a:r>
              <a:rPr b="1" lang="en-US" sz="6600">
                <a:solidFill>
                  <a:schemeClr val="lt1"/>
                </a:solidFill>
                <a:latin typeface="Calibri"/>
                <a:ea typeface="Calibri"/>
                <a:cs typeface="Calibri"/>
                <a:sym typeface="Calibri"/>
              </a:rPr>
              <a:t>Scenario Questions</a:t>
            </a:r>
            <a:endParaRPr b="1" sz="6600">
              <a:solidFill>
                <a:schemeClr val="lt1"/>
              </a:solidFill>
              <a:latin typeface="Calibri"/>
              <a:ea typeface="Calibri"/>
              <a:cs typeface="Calibri"/>
              <a:sym typeface="Calibri"/>
            </a:endParaRPr>
          </a:p>
        </p:txBody>
      </p:sp>
      <p:pic>
        <p:nvPicPr>
          <p:cNvPr descr="A blue and grey logo&#10;&#10;Description automatically generated" id="105" name="Google Shape;105;p1"/>
          <p:cNvPicPr preferRelativeResize="0"/>
          <p:nvPr/>
        </p:nvPicPr>
        <p:blipFill rotWithShape="1">
          <a:blip r:embed="rId3">
            <a:alphaModFix/>
          </a:blip>
          <a:srcRect b="4" l="20278" r="20641" t="0"/>
          <a:stretch/>
        </p:blipFill>
        <p:spPr>
          <a:xfrm>
            <a:off x="8251982" y="630202"/>
            <a:ext cx="3294253" cy="5575804"/>
          </a:xfrm>
          <a:prstGeom prst="rect">
            <a:avLst/>
          </a:prstGeom>
          <a:noFill/>
          <a:ln>
            <a:noFill/>
          </a:ln>
        </p:spPr>
      </p:pic>
      <p:sp>
        <p:nvSpPr>
          <p:cNvPr id="106" name="Google Shape;106;p1"/>
          <p:cNvSpPr txBox="1"/>
          <p:nvPr/>
        </p:nvSpPr>
        <p:spPr>
          <a:xfrm>
            <a:off x="-137145" y="4482413"/>
            <a:ext cx="7520400" cy="12006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100"/>
              <a:buFont typeface="Arial"/>
              <a:buNone/>
            </a:pPr>
            <a:r>
              <a:rPr b="0" i="1" lang="en-US" sz="2400" u="none" cap="none" strike="noStrike">
                <a:solidFill>
                  <a:schemeClr val="lt1"/>
                </a:solidFill>
                <a:latin typeface="Calibri"/>
                <a:ea typeface="Calibri"/>
                <a:cs typeface="Calibri"/>
                <a:sym typeface="Calibri"/>
              </a:rPr>
              <a:t>Cybersecurity Ambassador Program</a:t>
            </a:r>
            <a:endParaRPr b="0" i="1" sz="24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chemeClr val="dk1"/>
              </a:buClr>
              <a:buSzPts val="1100"/>
              <a:buFont typeface="Arial"/>
              <a:buNone/>
            </a:pPr>
            <a:r>
              <a:t/>
            </a:r>
            <a:endParaRPr b="0" i="1" sz="2400" u="none" cap="none" strike="noStrike">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2400"/>
              <a:buFont typeface="Arial"/>
              <a:buNone/>
            </a:pPr>
            <a:r>
              <a:t/>
            </a:r>
            <a:endParaRPr b="0" i="1" sz="2400" u="none" cap="none" strike="noStrike">
              <a:solidFill>
                <a:schemeClr val="lt1"/>
              </a:solidFill>
              <a:latin typeface="Calibri"/>
              <a:ea typeface="Calibri"/>
              <a:cs typeface="Calibri"/>
              <a:sym typeface="Calibri"/>
            </a:endParaRPr>
          </a:p>
        </p:txBody>
      </p:sp>
      <p:sp>
        <p:nvSpPr>
          <p:cNvPr id="107" name="Google Shape;107;p1"/>
          <p:cNvSpPr txBox="1"/>
          <p:nvPr/>
        </p:nvSpPr>
        <p:spPr>
          <a:xfrm>
            <a:off x="820450" y="5802538"/>
            <a:ext cx="5605272"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sng" cap="none" strike="noStrike">
                <a:solidFill>
                  <a:srgbClr val="2553D5"/>
                </a:solidFill>
                <a:latin typeface="Calibri"/>
                <a:ea typeface="Calibri"/>
                <a:cs typeface="Calibri"/>
                <a:sym typeface="Calibri"/>
                <a:hlinkClick r:id="rId4">
                  <a:extLst>
                    <a:ext uri="{A12FA001-AC4F-418D-AE19-62706E023703}">
                      <ahyp:hlinkClr val="tx"/>
                    </a:ext>
                  </a:extLst>
                </a:hlinkClick>
              </a:rPr>
              <a:t>www.iowacyberhub.org/ambassadors</a:t>
            </a:r>
            <a:endParaRPr b="0" i="0" sz="2400" u="none" cap="none" strike="noStrike">
              <a:solidFill>
                <a:srgbClr val="2553D5"/>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1" name="Shape 151"/>
        <p:cNvGrpSpPr/>
        <p:nvPr/>
      </p:nvGrpSpPr>
      <p:grpSpPr>
        <a:xfrm>
          <a:off x="0" y="0"/>
          <a:ext cx="0" cy="0"/>
          <a:chOff x="0" y="0"/>
          <a:chExt cx="0" cy="0"/>
        </a:xfrm>
      </p:grpSpPr>
      <p:sp>
        <p:nvSpPr>
          <p:cNvPr id="152" name="Google Shape;152;g2e83c41b2bf_0_53"/>
          <p:cNvSpPr txBox="1"/>
          <p:nvPr>
            <p:ph idx="4294967295" type="title"/>
          </p:nvPr>
        </p:nvSpPr>
        <p:spPr>
          <a:xfrm>
            <a:off x="944125" y="322900"/>
            <a:ext cx="10058400" cy="5313600"/>
          </a:xfrm>
          <a:prstGeom prst="rect">
            <a:avLst/>
          </a:prstGeom>
          <a:noFill/>
          <a:ln>
            <a:noFill/>
          </a:ln>
        </p:spPr>
        <p:txBody>
          <a:bodyPr anchorCtr="0" anchor="b" bIns="45700" lIns="91425" spcFirstLastPara="1" rIns="91425" wrap="square" tIns="45700">
            <a:normAutofit/>
          </a:bodyPr>
          <a:lstStyle/>
          <a:p>
            <a:pPr indent="0" lvl="0" marL="457200" rtl="0" algn="l">
              <a:lnSpc>
                <a:spcPct val="115000"/>
              </a:lnSpc>
              <a:spcBef>
                <a:spcPts val="0"/>
              </a:spcBef>
              <a:spcAft>
                <a:spcPts val="0"/>
              </a:spcAft>
              <a:buNone/>
            </a:pPr>
            <a:r>
              <a:rPr lang="en-US" sz="3200"/>
              <a:t>While browsing online, you come across a pop-up claiming your computer has been infected with a virus and instructing you to call a toll-free number for immediate assistance. What actions should you take?</a:t>
            </a:r>
            <a:endParaRPr sz="3200"/>
          </a:p>
          <a:p>
            <a:pPr indent="0" lvl="0" marL="457200" rtl="0" algn="l">
              <a:lnSpc>
                <a:spcPct val="115000"/>
              </a:lnSpc>
              <a:spcBef>
                <a:spcPts val="0"/>
              </a:spcBef>
              <a:spcAft>
                <a:spcPts val="0"/>
              </a:spcAft>
              <a:buNone/>
            </a:pPr>
            <a:r>
              <a:t/>
            </a:r>
            <a:endParaRPr sz="3200"/>
          </a:p>
          <a:p>
            <a:pPr indent="-403225" lvl="1" marL="914400" rtl="0" algn="l">
              <a:lnSpc>
                <a:spcPct val="115000"/>
              </a:lnSpc>
              <a:spcBef>
                <a:spcPts val="0"/>
              </a:spcBef>
              <a:spcAft>
                <a:spcPts val="0"/>
              </a:spcAft>
              <a:buSzPts val="2750"/>
              <a:buAutoNum type="alphaLcPeriod"/>
            </a:pPr>
            <a:r>
              <a:rPr lang="en-US" sz="2750"/>
              <a:t>How should you respond to such pop-ups to protect your computer and personal information?</a:t>
            </a:r>
            <a:endParaRPr sz="2750"/>
          </a:p>
          <a:p>
            <a:pPr indent="-403225" lvl="1" marL="914400" rtl="0" algn="l">
              <a:lnSpc>
                <a:spcPct val="115000"/>
              </a:lnSpc>
              <a:spcBef>
                <a:spcPts val="0"/>
              </a:spcBef>
              <a:spcAft>
                <a:spcPts val="0"/>
              </a:spcAft>
              <a:buSzPts val="2750"/>
              <a:buAutoNum type="alphaLcPeriod"/>
            </a:pPr>
            <a:r>
              <a:rPr lang="en-US" sz="2750"/>
              <a:t>What are the potential consequences of following the instructions given in the pop-up?</a:t>
            </a:r>
            <a:endParaRPr sz="2750"/>
          </a:p>
          <a:p>
            <a:pPr indent="0" lvl="0" marL="0" rtl="0" algn="l">
              <a:lnSpc>
                <a:spcPct val="115000"/>
              </a:lnSpc>
              <a:spcBef>
                <a:spcPts val="0"/>
              </a:spcBef>
              <a:spcAft>
                <a:spcPts val="0"/>
              </a:spcAft>
              <a:buNone/>
            </a:pPr>
            <a:r>
              <a:t/>
            </a:r>
            <a:endParaRPr sz="3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6" name="Shape 156"/>
        <p:cNvGrpSpPr/>
        <p:nvPr/>
      </p:nvGrpSpPr>
      <p:grpSpPr>
        <a:xfrm>
          <a:off x="0" y="0"/>
          <a:ext cx="0" cy="0"/>
          <a:chOff x="0" y="0"/>
          <a:chExt cx="0" cy="0"/>
        </a:xfrm>
      </p:grpSpPr>
      <p:sp>
        <p:nvSpPr>
          <p:cNvPr id="157" name="Google Shape;157;g2e83c41b2bf_0_49"/>
          <p:cNvSpPr txBox="1"/>
          <p:nvPr>
            <p:ph idx="4294967295" type="body"/>
          </p:nvPr>
        </p:nvSpPr>
        <p:spPr>
          <a:xfrm>
            <a:off x="1219950" y="1753800"/>
            <a:ext cx="9752100" cy="2915100"/>
          </a:xfrm>
          <a:prstGeom prst="rect">
            <a:avLst/>
          </a:prstGeom>
          <a:noFill/>
          <a:ln>
            <a:noFill/>
          </a:ln>
        </p:spPr>
        <p:txBody>
          <a:bodyPr anchorCtr="0" anchor="t" bIns="45700" lIns="0" spcFirstLastPara="1" rIns="0" wrap="square" tIns="45700">
            <a:normAutofit/>
          </a:bodyPr>
          <a:lstStyle/>
          <a:p>
            <a:pPr indent="0" lvl="0" marL="0" rtl="0" algn="l">
              <a:lnSpc>
                <a:spcPct val="115000"/>
              </a:lnSpc>
              <a:spcBef>
                <a:spcPts val="0"/>
              </a:spcBef>
              <a:spcAft>
                <a:spcPts val="0"/>
              </a:spcAft>
              <a:buSzPts val="1800"/>
              <a:buNone/>
            </a:pPr>
            <a:r>
              <a:rPr b="1" lang="en-US" sz="2500"/>
              <a:t>Answer: </a:t>
            </a:r>
            <a:r>
              <a:rPr lang="en-US" sz="2500"/>
              <a:t>Close the pop-up immediately without clicking on any links or calling the provided number. Such pop-ups are often scams used to trick users into providing personal information or installing malicious software. Ensure your antivirus software is up-to-date and run a scan if necessary.</a:t>
            </a:r>
            <a:endParaRPr sz="2500"/>
          </a:p>
          <a:p>
            <a:pPr indent="0" lvl="0" marL="457200" rtl="0" algn="l">
              <a:lnSpc>
                <a:spcPct val="115000"/>
              </a:lnSpc>
              <a:spcBef>
                <a:spcPts val="0"/>
              </a:spcBef>
              <a:spcAft>
                <a:spcPts val="0"/>
              </a:spcAft>
              <a:buSzPts val="1800"/>
              <a:buNone/>
            </a:pPr>
            <a:r>
              <a:t/>
            </a:r>
            <a:endParaRPr sz="2500"/>
          </a:p>
          <a:p>
            <a:pPr indent="0" lvl="0" marL="457200" rtl="0" algn="l">
              <a:lnSpc>
                <a:spcPct val="115000"/>
              </a:lnSpc>
              <a:spcBef>
                <a:spcPts val="0"/>
              </a:spcBef>
              <a:spcAft>
                <a:spcPts val="0"/>
              </a:spcAft>
              <a:buSzPts val="1800"/>
              <a:buNone/>
            </a:pPr>
            <a:r>
              <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1" name="Shape 161"/>
        <p:cNvGrpSpPr/>
        <p:nvPr/>
      </p:nvGrpSpPr>
      <p:grpSpPr>
        <a:xfrm>
          <a:off x="0" y="0"/>
          <a:ext cx="0" cy="0"/>
          <a:chOff x="0" y="0"/>
          <a:chExt cx="0" cy="0"/>
        </a:xfrm>
      </p:grpSpPr>
      <p:sp>
        <p:nvSpPr>
          <p:cNvPr id="162" name="Google Shape;162;g2e835fa525d_0_45"/>
          <p:cNvSpPr txBox="1"/>
          <p:nvPr>
            <p:ph type="title"/>
          </p:nvPr>
        </p:nvSpPr>
        <p:spPr>
          <a:xfrm>
            <a:off x="1097280" y="758952"/>
            <a:ext cx="10058400" cy="35661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Arial"/>
              <a:buNone/>
            </a:pPr>
            <a:r>
              <a:rPr i="1" lang="en-US">
                <a:latin typeface="Arial"/>
                <a:ea typeface="Arial"/>
                <a:cs typeface="Arial"/>
                <a:sym typeface="Arial"/>
              </a:rPr>
              <a:t>Questions?</a:t>
            </a:r>
            <a:endParaRPr i="1"/>
          </a:p>
        </p:txBody>
      </p:sp>
      <p:pic>
        <p:nvPicPr>
          <p:cNvPr id="163" name="Google Shape;163;g2e835fa525d_0_45"/>
          <p:cNvPicPr preferRelativeResize="0"/>
          <p:nvPr/>
        </p:nvPicPr>
        <p:blipFill rotWithShape="1">
          <a:blip r:embed="rId3">
            <a:alphaModFix/>
          </a:blip>
          <a:srcRect b="0" l="0" r="0" t="0"/>
          <a:stretch/>
        </p:blipFill>
        <p:spPr>
          <a:xfrm>
            <a:off x="4262313" y="4486375"/>
            <a:ext cx="3667375" cy="19080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7" name="Shape 167"/>
        <p:cNvGrpSpPr/>
        <p:nvPr/>
      </p:nvGrpSpPr>
      <p:grpSpPr>
        <a:xfrm>
          <a:off x="0" y="0"/>
          <a:ext cx="0" cy="0"/>
          <a:chOff x="0" y="0"/>
          <a:chExt cx="0" cy="0"/>
        </a:xfrm>
      </p:grpSpPr>
      <p:sp>
        <p:nvSpPr>
          <p:cNvPr id="168" name="Google Shape;168;g2e835fa525d_0_55"/>
          <p:cNvSpPr txBox="1"/>
          <p:nvPr>
            <p:ph type="title"/>
          </p:nvPr>
        </p:nvSpPr>
        <p:spPr>
          <a:xfrm>
            <a:off x="1097280" y="286603"/>
            <a:ext cx="10058400" cy="145080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4800"/>
              <a:buFont typeface="Arial"/>
              <a:buNone/>
            </a:pPr>
            <a:r>
              <a:rPr lang="en-US">
                <a:latin typeface="Arial"/>
                <a:ea typeface="Arial"/>
                <a:cs typeface="Arial"/>
                <a:sym typeface="Arial"/>
              </a:rPr>
              <a:t>Citations &amp; Extra Reading</a:t>
            </a:r>
            <a:endParaRPr/>
          </a:p>
        </p:txBody>
      </p:sp>
      <p:sp>
        <p:nvSpPr>
          <p:cNvPr id="169" name="Google Shape;169;g2e835fa525d_0_55"/>
          <p:cNvSpPr txBox="1"/>
          <p:nvPr>
            <p:ph idx="1" type="body"/>
          </p:nvPr>
        </p:nvSpPr>
        <p:spPr>
          <a:xfrm>
            <a:off x="1097275" y="2002700"/>
            <a:ext cx="9752100" cy="3585300"/>
          </a:xfrm>
          <a:prstGeom prst="rect">
            <a:avLst/>
          </a:prstGeom>
          <a:noFill/>
          <a:ln>
            <a:noFill/>
          </a:ln>
        </p:spPr>
        <p:txBody>
          <a:bodyPr anchorCtr="0" anchor="t" bIns="45700" lIns="0" spcFirstLastPara="1" rIns="0" wrap="square" tIns="45700">
            <a:normAutofit/>
          </a:bodyPr>
          <a:lstStyle/>
          <a:p>
            <a:pPr indent="-349250" lvl="0" marL="457200" rtl="0" algn="l">
              <a:lnSpc>
                <a:spcPct val="115000"/>
              </a:lnSpc>
              <a:spcBef>
                <a:spcPts val="0"/>
              </a:spcBef>
              <a:spcAft>
                <a:spcPts val="0"/>
              </a:spcAft>
              <a:buSzPts val="1900"/>
              <a:buChar char="-"/>
            </a:pPr>
            <a:r>
              <a:rPr lang="en-US" sz="1900" u="sng">
                <a:solidFill>
                  <a:schemeClr val="hlink"/>
                </a:solidFill>
                <a:hlinkClick r:id="rId3"/>
              </a:rPr>
              <a:t>What is Social Engineering?</a:t>
            </a:r>
            <a:endParaRPr sz="1900"/>
          </a:p>
          <a:p>
            <a:pPr indent="0" lvl="0" marL="914400" rtl="0" algn="l">
              <a:lnSpc>
                <a:spcPct val="115000"/>
              </a:lnSpc>
              <a:spcBef>
                <a:spcPts val="0"/>
              </a:spcBef>
              <a:spcAft>
                <a:spcPts val="0"/>
              </a:spcAft>
              <a:buSzPts val="1800"/>
              <a:buNone/>
            </a:pPr>
            <a:r>
              <a:t/>
            </a:r>
            <a:endParaRPr sz="1900"/>
          </a:p>
          <a:p>
            <a:pPr indent="-349250" lvl="0" marL="457200" rtl="0" algn="l">
              <a:lnSpc>
                <a:spcPct val="115000"/>
              </a:lnSpc>
              <a:spcBef>
                <a:spcPts val="0"/>
              </a:spcBef>
              <a:spcAft>
                <a:spcPts val="0"/>
              </a:spcAft>
              <a:buSzPts val="1900"/>
              <a:buChar char="-"/>
            </a:pPr>
            <a:r>
              <a:rPr lang="en-US" sz="1900"/>
              <a:t> </a:t>
            </a:r>
            <a:r>
              <a:rPr lang="en-US" sz="1900" u="sng">
                <a:solidFill>
                  <a:schemeClr val="hlink"/>
                </a:solidFill>
                <a:hlinkClick r:id="rId4"/>
              </a:rPr>
              <a:t>The 12 Latest Types of Social Engineering Attacks (2024)</a:t>
            </a:r>
            <a:endParaRPr sz="1900"/>
          </a:p>
          <a:p>
            <a:pPr indent="0" lvl="0" marL="914400" rtl="0" algn="l">
              <a:lnSpc>
                <a:spcPct val="115000"/>
              </a:lnSpc>
              <a:spcBef>
                <a:spcPts val="0"/>
              </a:spcBef>
              <a:spcAft>
                <a:spcPts val="0"/>
              </a:spcAft>
              <a:buSzPts val="1800"/>
              <a:buNone/>
            </a:pPr>
            <a:r>
              <a:t/>
            </a:r>
            <a:endParaRPr sz="1900"/>
          </a:p>
          <a:p>
            <a:pPr indent="-349250" lvl="0" marL="457200" rtl="0" algn="l">
              <a:lnSpc>
                <a:spcPct val="115000"/>
              </a:lnSpc>
              <a:spcBef>
                <a:spcPts val="0"/>
              </a:spcBef>
              <a:spcAft>
                <a:spcPts val="0"/>
              </a:spcAft>
              <a:buSzPts val="1900"/>
              <a:buChar char="-"/>
            </a:pPr>
            <a:r>
              <a:rPr lang="en-US" sz="1900" u="sng">
                <a:solidFill>
                  <a:schemeClr val="hlink"/>
                </a:solidFill>
                <a:hlinkClick r:id="rId5"/>
              </a:rPr>
              <a:t>5 Tips to Train Workforce on Social Engineering</a:t>
            </a:r>
            <a:endParaRPr sz="1900"/>
          </a:p>
          <a:p>
            <a:pPr indent="0" lvl="0" marL="914400" rtl="0" algn="l">
              <a:lnSpc>
                <a:spcPct val="115000"/>
              </a:lnSpc>
              <a:spcBef>
                <a:spcPts val="0"/>
              </a:spcBef>
              <a:spcAft>
                <a:spcPts val="0"/>
              </a:spcAft>
              <a:buSzPts val="1800"/>
              <a:buNone/>
            </a:pPr>
            <a:r>
              <a:t/>
            </a:r>
            <a:endParaRPr sz="1900"/>
          </a:p>
          <a:p>
            <a:pPr indent="-349250" lvl="0" marL="457200" rtl="0" algn="l">
              <a:lnSpc>
                <a:spcPct val="115000"/>
              </a:lnSpc>
              <a:spcBef>
                <a:spcPts val="0"/>
              </a:spcBef>
              <a:spcAft>
                <a:spcPts val="0"/>
              </a:spcAft>
              <a:buSzPts val="1900"/>
              <a:buChar char="-"/>
            </a:pPr>
            <a:r>
              <a:rPr lang="en-US" sz="1900" u="sng">
                <a:solidFill>
                  <a:schemeClr val="hlink"/>
                </a:solidFill>
                <a:hlinkClick r:id="rId6"/>
              </a:rPr>
              <a:t>How to Teach Aging Parents to Avoid Scams</a:t>
            </a:r>
            <a:endParaRPr sz="1900"/>
          </a:p>
          <a:p>
            <a:pPr indent="0" lvl="0" marL="914400" rtl="0" algn="l">
              <a:lnSpc>
                <a:spcPct val="115000"/>
              </a:lnSpc>
              <a:spcBef>
                <a:spcPts val="0"/>
              </a:spcBef>
              <a:spcAft>
                <a:spcPts val="0"/>
              </a:spcAft>
              <a:buSzPts val="1800"/>
              <a:buNone/>
            </a:pPr>
            <a:r>
              <a:t/>
            </a:r>
            <a:endParaRPr sz="1900"/>
          </a:p>
          <a:p>
            <a:pPr indent="0" lvl="0" marL="457200" rtl="0" algn="l">
              <a:lnSpc>
                <a:spcPct val="115000"/>
              </a:lnSpc>
              <a:spcBef>
                <a:spcPts val="0"/>
              </a:spcBef>
              <a:spcAft>
                <a:spcPts val="0"/>
              </a:spcAft>
              <a:buSzPts val="1800"/>
              <a:buNone/>
            </a:pPr>
            <a:r>
              <a:t/>
            </a:r>
            <a:endParaRPr sz="1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sp>
        <p:nvSpPr>
          <p:cNvPr id="112" name="Google Shape;112;g2e83c41b2bf_0_8"/>
          <p:cNvSpPr txBox="1"/>
          <p:nvPr>
            <p:ph idx="4294967295" type="title"/>
          </p:nvPr>
        </p:nvSpPr>
        <p:spPr>
          <a:xfrm>
            <a:off x="944125" y="322900"/>
            <a:ext cx="10058400" cy="4769100"/>
          </a:xfrm>
          <a:prstGeom prst="rect">
            <a:avLst/>
          </a:prstGeom>
          <a:noFill/>
          <a:ln>
            <a:noFill/>
          </a:ln>
        </p:spPr>
        <p:txBody>
          <a:bodyPr anchorCtr="0" anchor="b" bIns="45700" lIns="91425" spcFirstLastPara="1" rIns="91425" wrap="square" tIns="45700">
            <a:normAutofit/>
          </a:bodyPr>
          <a:lstStyle/>
          <a:p>
            <a:pPr indent="0" lvl="0" marL="457200" rtl="0" algn="l">
              <a:lnSpc>
                <a:spcPct val="115000"/>
              </a:lnSpc>
              <a:spcBef>
                <a:spcPts val="0"/>
              </a:spcBef>
              <a:spcAft>
                <a:spcPts val="0"/>
              </a:spcAft>
              <a:buNone/>
            </a:pPr>
            <a:r>
              <a:rPr lang="en-US" sz="3200"/>
              <a:t>You receive an email from what appears to be your bank, asking you to click on a link to verify your account details due to a security breach.</a:t>
            </a:r>
            <a:endParaRPr sz="3200"/>
          </a:p>
          <a:p>
            <a:pPr indent="0" lvl="0" marL="457200" rtl="0" algn="l">
              <a:lnSpc>
                <a:spcPct val="115000"/>
              </a:lnSpc>
              <a:spcBef>
                <a:spcPts val="0"/>
              </a:spcBef>
              <a:spcAft>
                <a:spcPts val="0"/>
              </a:spcAft>
              <a:buNone/>
            </a:pPr>
            <a:r>
              <a:rPr lang="en-US" sz="3200"/>
              <a:t> </a:t>
            </a:r>
            <a:endParaRPr sz="3200"/>
          </a:p>
          <a:p>
            <a:pPr indent="-387350" lvl="1" marL="914400" rtl="0" algn="l">
              <a:lnSpc>
                <a:spcPct val="115000"/>
              </a:lnSpc>
              <a:spcBef>
                <a:spcPts val="0"/>
              </a:spcBef>
              <a:spcAft>
                <a:spcPts val="0"/>
              </a:spcAft>
              <a:buSzPts val="2500"/>
              <a:buAutoNum type="alphaLcPeriod"/>
            </a:pPr>
            <a:r>
              <a:rPr lang="en-US" sz="2500"/>
              <a:t>What steps should you take?</a:t>
            </a:r>
            <a:endParaRPr sz="2500"/>
          </a:p>
          <a:p>
            <a:pPr indent="-387350" lvl="1" marL="914400" rtl="0" algn="l">
              <a:lnSpc>
                <a:spcPct val="115000"/>
              </a:lnSpc>
              <a:spcBef>
                <a:spcPts val="0"/>
              </a:spcBef>
              <a:spcAft>
                <a:spcPts val="0"/>
              </a:spcAft>
              <a:buSzPts val="2500"/>
              <a:buAutoNum type="alphaLcPeriod"/>
            </a:pPr>
            <a:r>
              <a:rPr lang="en-US" sz="2500"/>
              <a:t>What should you do if you receive such an email? How would you verify if the email is legitimate or a phishing attempt?</a:t>
            </a:r>
            <a:endParaRPr sz="2500"/>
          </a:p>
          <a:p>
            <a:pPr indent="0" lvl="0" marL="457200" rtl="0" algn="l">
              <a:lnSpc>
                <a:spcPct val="115000"/>
              </a:lnSpc>
              <a:spcBef>
                <a:spcPts val="0"/>
              </a:spcBef>
              <a:spcAft>
                <a:spcPts val="0"/>
              </a:spcAft>
              <a:buNone/>
            </a:pPr>
            <a:r>
              <a:t/>
            </a: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6" name="Shape 116"/>
        <p:cNvGrpSpPr/>
        <p:nvPr/>
      </p:nvGrpSpPr>
      <p:grpSpPr>
        <a:xfrm>
          <a:off x="0" y="0"/>
          <a:ext cx="0" cy="0"/>
          <a:chOff x="0" y="0"/>
          <a:chExt cx="0" cy="0"/>
        </a:xfrm>
      </p:grpSpPr>
      <p:sp>
        <p:nvSpPr>
          <p:cNvPr id="117" name="Google Shape;117;g2e83c41b2bf_0_3"/>
          <p:cNvSpPr txBox="1"/>
          <p:nvPr>
            <p:ph idx="4294967295" type="body"/>
          </p:nvPr>
        </p:nvSpPr>
        <p:spPr>
          <a:xfrm>
            <a:off x="1219950" y="1753800"/>
            <a:ext cx="9752100" cy="2915100"/>
          </a:xfrm>
          <a:prstGeom prst="rect">
            <a:avLst/>
          </a:prstGeom>
          <a:noFill/>
          <a:ln>
            <a:noFill/>
          </a:ln>
        </p:spPr>
        <p:txBody>
          <a:bodyPr anchorCtr="0" anchor="t" bIns="45700" lIns="0" spcFirstLastPara="1" rIns="0" wrap="square" tIns="45700">
            <a:normAutofit/>
          </a:bodyPr>
          <a:lstStyle/>
          <a:p>
            <a:pPr indent="0" lvl="0" marL="0" rtl="0" algn="l">
              <a:lnSpc>
                <a:spcPct val="115000"/>
              </a:lnSpc>
              <a:spcBef>
                <a:spcPts val="0"/>
              </a:spcBef>
              <a:spcAft>
                <a:spcPts val="0"/>
              </a:spcAft>
              <a:buSzPts val="1800"/>
              <a:buNone/>
            </a:pPr>
            <a:r>
              <a:rPr b="1" lang="en-US" sz="2500"/>
              <a:t>Answer: </a:t>
            </a:r>
            <a:r>
              <a:rPr lang="en-US" sz="2500"/>
              <a:t>Do not click on any links or download attachments. Instead, independently verify the request by contacting your bank through official channels or visiting their website directly.</a:t>
            </a:r>
            <a:endParaRPr sz="2500"/>
          </a:p>
          <a:p>
            <a:pPr indent="0" lvl="0" marL="457200" rtl="0" algn="l">
              <a:lnSpc>
                <a:spcPct val="115000"/>
              </a:lnSpc>
              <a:spcBef>
                <a:spcPts val="0"/>
              </a:spcBef>
              <a:spcAft>
                <a:spcPts val="0"/>
              </a:spcAft>
              <a:buSzPts val="1800"/>
              <a:buNone/>
            </a:pPr>
            <a:r>
              <a:t/>
            </a:r>
            <a:endParaRPr sz="2500"/>
          </a:p>
          <a:p>
            <a:pPr indent="0" lvl="0" marL="457200" rtl="0" algn="l">
              <a:lnSpc>
                <a:spcPct val="115000"/>
              </a:lnSpc>
              <a:spcBef>
                <a:spcPts val="0"/>
              </a:spcBef>
              <a:spcAft>
                <a:spcPts val="0"/>
              </a:spcAft>
              <a:buSzPts val="1800"/>
              <a:buNone/>
            </a:pPr>
            <a:r>
              <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1" name="Shape 121"/>
        <p:cNvGrpSpPr/>
        <p:nvPr/>
      </p:nvGrpSpPr>
      <p:grpSpPr>
        <a:xfrm>
          <a:off x="0" y="0"/>
          <a:ext cx="0" cy="0"/>
          <a:chOff x="0" y="0"/>
          <a:chExt cx="0" cy="0"/>
        </a:xfrm>
      </p:grpSpPr>
      <p:sp>
        <p:nvSpPr>
          <p:cNvPr id="122" name="Google Shape;122;g2e83c41b2bf_0_15"/>
          <p:cNvSpPr txBox="1"/>
          <p:nvPr>
            <p:ph idx="4294967295" type="title"/>
          </p:nvPr>
        </p:nvSpPr>
        <p:spPr>
          <a:xfrm>
            <a:off x="944125" y="322900"/>
            <a:ext cx="10058400" cy="5313600"/>
          </a:xfrm>
          <a:prstGeom prst="rect">
            <a:avLst/>
          </a:prstGeom>
          <a:noFill/>
          <a:ln>
            <a:noFill/>
          </a:ln>
        </p:spPr>
        <p:txBody>
          <a:bodyPr anchorCtr="0" anchor="b" bIns="45700" lIns="91425" spcFirstLastPara="1" rIns="91425" wrap="square" tIns="45700">
            <a:normAutofit fontScale="90000"/>
          </a:bodyPr>
          <a:lstStyle/>
          <a:p>
            <a:pPr indent="0" lvl="0" marL="457200" rtl="0" algn="l">
              <a:lnSpc>
                <a:spcPct val="115000"/>
              </a:lnSpc>
              <a:spcBef>
                <a:spcPts val="0"/>
              </a:spcBef>
              <a:spcAft>
                <a:spcPts val="0"/>
              </a:spcAft>
              <a:buNone/>
            </a:pPr>
            <a:r>
              <a:rPr lang="en-US" sz="3550"/>
              <a:t>A colleague receives a phone call from someone claiming to be from IT support, asking for their login credentials to fix a network issue. The caller sounds urgent and convincing. What advice would you give your colleague?</a:t>
            </a:r>
            <a:endParaRPr sz="3550"/>
          </a:p>
          <a:p>
            <a:pPr indent="0" lvl="0" marL="457200" rtl="0" algn="l">
              <a:lnSpc>
                <a:spcPct val="115000"/>
              </a:lnSpc>
              <a:spcBef>
                <a:spcPts val="0"/>
              </a:spcBef>
              <a:spcAft>
                <a:spcPts val="0"/>
              </a:spcAft>
              <a:buNone/>
            </a:pPr>
            <a:r>
              <a:t/>
            </a:r>
            <a:endParaRPr sz="3200"/>
          </a:p>
          <a:p>
            <a:pPr indent="-385762" lvl="1" marL="914400" rtl="0" algn="l">
              <a:lnSpc>
                <a:spcPct val="115000"/>
              </a:lnSpc>
              <a:spcBef>
                <a:spcPts val="0"/>
              </a:spcBef>
              <a:spcAft>
                <a:spcPts val="0"/>
              </a:spcAft>
              <a:buSzPct val="100000"/>
              <a:buAutoNum type="alphaLcPeriod"/>
            </a:pPr>
            <a:r>
              <a:rPr lang="en-US" sz="2750"/>
              <a:t>What should your colleague do in this situation?</a:t>
            </a:r>
            <a:endParaRPr sz="2750"/>
          </a:p>
          <a:p>
            <a:pPr indent="-385762" lvl="1" marL="914400" rtl="0" algn="l">
              <a:lnSpc>
                <a:spcPct val="115000"/>
              </a:lnSpc>
              <a:spcBef>
                <a:spcPts val="0"/>
              </a:spcBef>
              <a:spcAft>
                <a:spcPts val="0"/>
              </a:spcAft>
              <a:buSzPct val="100000"/>
              <a:buAutoNum type="alphaLcPeriod"/>
            </a:pPr>
            <a:r>
              <a:rPr lang="en-US" sz="2750"/>
              <a:t>How can they verify the identity of the caller without compromising security?</a:t>
            </a:r>
            <a:endParaRPr sz="2750"/>
          </a:p>
          <a:p>
            <a:pPr indent="0" lvl="0" marL="457200" rtl="0" algn="l">
              <a:lnSpc>
                <a:spcPct val="115000"/>
              </a:lnSpc>
              <a:spcBef>
                <a:spcPts val="0"/>
              </a:spcBef>
              <a:spcAft>
                <a:spcPts val="0"/>
              </a:spcAft>
              <a:buNone/>
            </a:pPr>
            <a:r>
              <a:t/>
            </a:r>
            <a:endParaRPr sz="3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6" name="Shape 126"/>
        <p:cNvGrpSpPr/>
        <p:nvPr/>
      </p:nvGrpSpPr>
      <p:grpSpPr>
        <a:xfrm>
          <a:off x="0" y="0"/>
          <a:ext cx="0" cy="0"/>
          <a:chOff x="0" y="0"/>
          <a:chExt cx="0" cy="0"/>
        </a:xfrm>
      </p:grpSpPr>
      <p:sp>
        <p:nvSpPr>
          <p:cNvPr id="127" name="Google Shape;127;g2e83c41b2bf_0_19"/>
          <p:cNvSpPr txBox="1"/>
          <p:nvPr>
            <p:ph idx="4294967295" type="body"/>
          </p:nvPr>
        </p:nvSpPr>
        <p:spPr>
          <a:xfrm>
            <a:off x="1219950" y="1753800"/>
            <a:ext cx="9752100" cy="2915100"/>
          </a:xfrm>
          <a:prstGeom prst="rect">
            <a:avLst/>
          </a:prstGeom>
          <a:noFill/>
          <a:ln>
            <a:noFill/>
          </a:ln>
        </p:spPr>
        <p:txBody>
          <a:bodyPr anchorCtr="0" anchor="t" bIns="45700" lIns="0" spcFirstLastPara="1" rIns="0" wrap="square" tIns="45700">
            <a:normAutofit/>
          </a:bodyPr>
          <a:lstStyle/>
          <a:p>
            <a:pPr indent="0" lvl="0" marL="0" rtl="0" algn="l">
              <a:lnSpc>
                <a:spcPct val="115000"/>
              </a:lnSpc>
              <a:spcBef>
                <a:spcPts val="0"/>
              </a:spcBef>
              <a:spcAft>
                <a:spcPts val="0"/>
              </a:spcAft>
              <a:buSzPts val="1800"/>
              <a:buNone/>
            </a:pPr>
            <a:r>
              <a:rPr b="1" lang="en-US" sz="2500"/>
              <a:t>Answer: </a:t>
            </a:r>
            <a:r>
              <a:rPr lang="en-US" sz="2500"/>
              <a:t>Advise your colleague to hang up and call the IT department using a verified phone number or contact internal support through official channels. They should never provide sensitive information over the phone without proper verification.</a:t>
            </a:r>
            <a:endParaRPr sz="2500"/>
          </a:p>
          <a:p>
            <a:pPr indent="0" lvl="0" marL="457200" rtl="0" algn="l">
              <a:lnSpc>
                <a:spcPct val="115000"/>
              </a:lnSpc>
              <a:spcBef>
                <a:spcPts val="0"/>
              </a:spcBef>
              <a:spcAft>
                <a:spcPts val="0"/>
              </a:spcAft>
              <a:buSzPts val="1800"/>
              <a:buNone/>
            </a:pPr>
            <a:r>
              <a:t/>
            </a:r>
            <a:endParaRPr sz="2500"/>
          </a:p>
          <a:p>
            <a:pPr indent="0" lvl="0" marL="457200" rtl="0" algn="l">
              <a:lnSpc>
                <a:spcPct val="115000"/>
              </a:lnSpc>
              <a:spcBef>
                <a:spcPts val="0"/>
              </a:spcBef>
              <a:spcAft>
                <a:spcPts val="0"/>
              </a:spcAft>
              <a:buSzPts val="1800"/>
              <a:buNone/>
            </a:pPr>
            <a:r>
              <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1" name="Shape 131"/>
        <p:cNvGrpSpPr/>
        <p:nvPr/>
      </p:nvGrpSpPr>
      <p:grpSpPr>
        <a:xfrm>
          <a:off x="0" y="0"/>
          <a:ext cx="0" cy="0"/>
          <a:chOff x="0" y="0"/>
          <a:chExt cx="0" cy="0"/>
        </a:xfrm>
      </p:grpSpPr>
      <p:sp>
        <p:nvSpPr>
          <p:cNvPr id="132" name="Google Shape;132;g2e83c41b2bf_0_33"/>
          <p:cNvSpPr txBox="1"/>
          <p:nvPr>
            <p:ph idx="4294967295" type="title"/>
          </p:nvPr>
        </p:nvSpPr>
        <p:spPr>
          <a:xfrm>
            <a:off x="944125" y="322900"/>
            <a:ext cx="10058400" cy="5313600"/>
          </a:xfrm>
          <a:prstGeom prst="rect">
            <a:avLst/>
          </a:prstGeom>
          <a:noFill/>
          <a:ln>
            <a:noFill/>
          </a:ln>
        </p:spPr>
        <p:txBody>
          <a:bodyPr anchorCtr="0" anchor="b" bIns="45700" lIns="91425" spcFirstLastPara="1" rIns="91425" wrap="square" tIns="45700">
            <a:normAutofit/>
          </a:bodyPr>
          <a:lstStyle/>
          <a:p>
            <a:pPr indent="0" lvl="0" marL="457200" rtl="0" algn="l">
              <a:lnSpc>
                <a:spcPct val="115000"/>
              </a:lnSpc>
              <a:spcBef>
                <a:spcPts val="0"/>
              </a:spcBef>
              <a:spcAft>
                <a:spcPts val="0"/>
              </a:spcAft>
              <a:buNone/>
            </a:pPr>
            <a:r>
              <a:rPr lang="en-US" sz="3200"/>
              <a:t>You notice a USB drive left on your desk with no label. What precautions should you take before plugging it into your computer?</a:t>
            </a:r>
            <a:endParaRPr sz="3200"/>
          </a:p>
          <a:p>
            <a:pPr indent="0" lvl="0" marL="457200" rtl="0" algn="l">
              <a:lnSpc>
                <a:spcPct val="115000"/>
              </a:lnSpc>
              <a:spcBef>
                <a:spcPts val="0"/>
              </a:spcBef>
              <a:spcAft>
                <a:spcPts val="0"/>
              </a:spcAft>
              <a:buNone/>
            </a:pPr>
            <a:r>
              <a:t/>
            </a:r>
            <a:endParaRPr sz="2500"/>
          </a:p>
          <a:p>
            <a:pPr indent="-387350" lvl="1" marL="914400" rtl="0" algn="l">
              <a:lnSpc>
                <a:spcPct val="115000"/>
              </a:lnSpc>
              <a:spcBef>
                <a:spcPts val="0"/>
              </a:spcBef>
              <a:spcAft>
                <a:spcPts val="0"/>
              </a:spcAft>
              <a:buSzPts val="2500"/>
              <a:buAutoNum type="alphaLcPeriod"/>
            </a:pPr>
            <a:r>
              <a:rPr lang="en-US" sz="2500"/>
              <a:t>What steps would you follow to ensure the USB drive is safe to use?</a:t>
            </a:r>
            <a:endParaRPr sz="2500"/>
          </a:p>
          <a:p>
            <a:pPr indent="-387350" lvl="1" marL="914400" rtl="0" algn="l">
              <a:lnSpc>
                <a:spcPct val="115000"/>
              </a:lnSpc>
              <a:spcBef>
                <a:spcPts val="0"/>
              </a:spcBef>
              <a:spcAft>
                <a:spcPts val="0"/>
              </a:spcAft>
              <a:buSzPts val="2500"/>
              <a:buAutoNum type="alphaLcPeriod"/>
            </a:pPr>
            <a:r>
              <a:rPr lang="en-US" sz="2500"/>
              <a:t>What risks could a seemingly harmless USB drive pose?</a:t>
            </a:r>
            <a:endParaRPr sz="2500"/>
          </a:p>
          <a:p>
            <a:pPr indent="0" lvl="0" marL="0" rtl="0" algn="l">
              <a:lnSpc>
                <a:spcPct val="115000"/>
              </a:lnSpc>
              <a:spcBef>
                <a:spcPts val="0"/>
              </a:spcBef>
              <a:spcAft>
                <a:spcPts val="0"/>
              </a:spcAft>
              <a:buNone/>
            </a:pPr>
            <a:r>
              <a:t/>
            </a:r>
            <a:endParaRPr sz="3200"/>
          </a:p>
          <a:p>
            <a:pPr indent="0" lvl="0" marL="457200" rtl="0" algn="l">
              <a:lnSpc>
                <a:spcPct val="115000"/>
              </a:lnSpc>
              <a:spcBef>
                <a:spcPts val="0"/>
              </a:spcBef>
              <a:spcAft>
                <a:spcPts val="0"/>
              </a:spcAft>
              <a:buNone/>
            </a:pPr>
            <a:r>
              <a:t/>
            </a:r>
            <a:endParaRPr sz="3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6" name="Shape 136"/>
        <p:cNvGrpSpPr/>
        <p:nvPr/>
      </p:nvGrpSpPr>
      <p:grpSpPr>
        <a:xfrm>
          <a:off x="0" y="0"/>
          <a:ext cx="0" cy="0"/>
          <a:chOff x="0" y="0"/>
          <a:chExt cx="0" cy="0"/>
        </a:xfrm>
      </p:grpSpPr>
      <p:sp>
        <p:nvSpPr>
          <p:cNvPr id="137" name="Google Shape;137;g2e83c41b2bf_0_29"/>
          <p:cNvSpPr txBox="1"/>
          <p:nvPr>
            <p:ph idx="4294967295" type="body"/>
          </p:nvPr>
        </p:nvSpPr>
        <p:spPr>
          <a:xfrm>
            <a:off x="1219950" y="1753800"/>
            <a:ext cx="9752100" cy="2915100"/>
          </a:xfrm>
          <a:prstGeom prst="rect">
            <a:avLst/>
          </a:prstGeom>
          <a:noFill/>
          <a:ln>
            <a:noFill/>
          </a:ln>
        </p:spPr>
        <p:txBody>
          <a:bodyPr anchorCtr="0" anchor="t" bIns="45700" lIns="0" spcFirstLastPara="1" rIns="0" wrap="square" tIns="45700">
            <a:normAutofit/>
          </a:bodyPr>
          <a:lstStyle/>
          <a:p>
            <a:pPr indent="0" lvl="0" marL="0" rtl="0" algn="l">
              <a:lnSpc>
                <a:spcPct val="115000"/>
              </a:lnSpc>
              <a:spcBef>
                <a:spcPts val="0"/>
              </a:spcBef>
              <a:spcAft>
                <a:spcPts val="0"/>
              </a:spcAft>
              <a:buSzPts val="1800"/>
              <a:buNone/>
            </a:pPr>
            <a:r>
              <a:rPr b="1" lang="en-US" sz="2500"/>
              <a:t>Answer: </a:t>
            </a:r>
            <a:r>
              <a:rPr lang="en-US" sz="2500"/>
              <a:t>Avoid using the USB drive. Instead, notify IT security or relevant personnel to inspect it for potential malware. USB drives found in public spaces can be used to introduce malicious software to your system.</a:t>
            </a:r>
            <a:endParaRPr sz="2500"/>
          </a:p>
          <a:p>
            <a:pPr indent="0" lvl="0" marL="457200" rtl="0" algn="l">
              <a:lnSpc>
                <a:spcPct val="115000"/>
              </a:lnSpc>
              <a:spcBef>
                <a:spcPts val="0"/>
              </a:spcBef>
              <a:spcAft>
                <a:spcPts val="0"/>
              </a:spcAft>
              <a:buSzPts val="1800"/>
              <a:buNone/>
            </a:pPr>
            <a:r>
              <a:t/>
            </a:r>
            <a:endParaRPr sz="2500"/>
          </a:p>
          <a:p>
            <a:pPr indent="0" lvl="0" marL="457200" rtl="0" algn="l">
              <a:lnSpc>
                <a:spcPct val="115000"/>
              </a:lnSpc>
              <a:spcBef>
                <a:spcPts val="0"/>
              </a:spcBef>
              <a:spcAft>
                <a:spcPts val="0"/>
              </a:spcAft>
              <a:buSzPts val="1800"/>
              <a:buNone/>
            </a:pPr>
            <a:r>
              <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1" name="Shape 141"/>
        <p:cNvGrpSpPr/>
        <p:nvPr/>
      </p:nvGrpSpPr>
      <p:grpSpPr>
        <a:xfrm>
          <a:off x="0" y="0"/>
          <a:ext cx="0" cy="0"/>
          <a:chOff x="0" y="0"/>
          <a:chExt cx="0" cy="0"/>
        </a:xfrm>
      </p:grpSpPr>
      <p:sp>
        <p:nvSpPr>
          <p:cNvPr id="142" name="Google Shape;142;g2e83c41b2bf_0_43"/>
          <p:cNvSpPr txBox="1"/>
          <p:nvPr>
            <p:ph idx="4294967295" type="title"/>
          </p:nvPr>
        </p:nvSpPr>
        <p:spPr>
          <a:xfrm>
            <a:off x="944125" y="322900"/>
            <a:ext cx="10058400" cy="5313600"/>
          </a:xfrm>
          <a:prstGeom prst="rect">
            <a:avLst/>
          </a:prstGeom>
          <a:noFill/>
          <a:ln>
            <a:noFill/>
          </a:ln>
        </p:spPr>
        <p:txBody>
          <a:bodyPr anchorCtr="0" anchor="b" bIns="45700" lIns="91425" spcFirstLastPara="1" rIns="91425" wrap="square" tIns="45700">
            <a:normAutofit/>
          </a:bodyPr>
          <a:lstStyle/>
          <a:p>
            <a:pPr indent="0" lvl="0" marL="457200" rtl="0" algn="l">
              <a:lnSpc>
                <a:spcPct val="115000"/>
              </a:lnSpc>
              <a:spcBef>
                <a:spcPts val="0"/>
              </a:spcBef>
              <a:spcAft>
                <a:spcPts val="0"/>
              </a:spcAft>
              <a:buNone/>
            </a:pPr>
            <a:r>
              <a:rPr lang="en-US" sz="3200"/>
              <a:t>You receive a friend request on a social media platform from someone you don't know. The profile picture looks like someone you might have met at a recent conference. What would you do?</a:t>
            </a:r>
            <a:endParaRPr sz="3200"/>
          </a:p>
          <a:p>
            <a:pPr indent="0" lvl="0" marL="457200" rtl="0" algn="l">
              <a:lnSpc>
                <a:spcPct val="115000"/>
              </a:lnSpc>
              <a:spcBef>
                <a:spcPts val="0"/>
              </a:spcBef>
              <a:spcAft>
                <a:spcPts val="0"/>
              </a:spcAft>
              <a:buNone/>
            </a:pPr>
            <a:r>
              <a:t/>
            </a:r>
            <a:endParaRPr sz="3200"/>
          </a:p>
          <a:p>
            <a:pPr indent="-403225" lvl="1" marL="914400" rtl="0" algn="l">
              <a:lnSpc>
                <a:spcPct val="115000"/>
              </a:lnSpc>
              <a:spcBef>
                <a:spcPts val="0"/>
              </a:spcBef>
              <a:spcAft>
                <a:spcPts val="0"/>
              </a:spcAft>
              <a:buSzPts val="2750"/>
              <a:buAutoNum type="alphaLcPeriod"/>
            </a:pPr>
            <a:r>
              <a:rPr lang="en-US" sz="2750"/>
              <a:t>How would you verify if the person is genuine or potentially a fake account used for social engineering?</a:t>
            </a:r>
            <a:endParaRPr sz="2750"/>
          </a:p>
          <a:p>
            <a:pPr indent="-403225" lvl="1" marL="914400" rtl="0" algn="l">
              <a:lnSpc>
                <a:spcPct val="115000"/>
              </a:lnSpc>
              <a:spcBef>
                <a:spcPts val="0"/>
              </a:spcBef>
              <a:spcAft>
                <a:spcPts val="0"/>
              </a:spcAft>
              <a:buSzPts val="2750"/>
              <a:buAutoNum type="alphaLcPeriod"/>
            </a:pPr>
            <a:r>
              <a:rPr lang="en-US" sz="2750"/>
              <a:t>What are the risks of accepting requests from unknown individuals on social media?</a:t>
            </a:r>
            <a:endParaRPr sz="2750"/>
          </a:p>
          <a:p>
            <a:pPr indent="0" lvl="0" marL="0" rtl="0" algn="l">
              <a:lnSpc>
                <a:spcPct val="115000"/>
              </a:lnSpc>
              <a:spcBef>
                <a:spcPts val="0"/>
              </a:spcBef>
              <a:spcAft>
                <a:spcPts val="0"/>
              </a:spcAft>
              <a:buNone/>
            </a:pPr>
            <a:r>
              <a:t/>
            </a:r>
            <a:endParaRPr sz="32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6" name="Shape 146"/>
        <p:cNvGrpSpPr/>
        <p:nvPr/>
      </p:nvGrpSpPr>
      <p:grpSpPr>
        <a:xfrm>
          <a:off x="0" y="0"/>
          <a:ext cx="0" cy="0"/>
          <a:chOff x="0" y="0"/>
          <a:chExt cx="0" cy="0"/>
        </a:xfrm>
      </p:grpSpPr>
      <p:sp>
        <p:nvSpPr>
          <p:cNvPr id="147" name="Google Shape;147;g2e83c41b2bf_0_39"/>
          <p:cNvSpPr txBox="1"/>
          <p:nvPr>
            <p:ph idx="4294967295" type="body"/>
          </p:nvPr>
        </p:nvSpPr>
        <p:spPr>
          <a:xfrm>
            <a:off x="1219950" y="1753800"/>
            <a:ext cx="9752100" cy="2915100"/>
          </a:xfrm>
          <a:prstGeom prst="rect">
            <a:avLst/>
          </a:prstGeom>
          <a:noFill/>
          <a:ln>
            <a:noFill/>
          </a:ln>
        </p:spPr>
        <p:txBody>
          <a:bodyPr anchorCtr="0" anchor="t" bIns="45700" lIns="0" spcFirstLastPara="1" rIns="0" wrap="square" tIns="45700">
            <a:normAutofit/>
          </a:bodyPr>
          <a:lstStyle/>
          <a:p>
            <a:pPr indent="0" lvl="0" marL="0" rtl="0" algn="l">
              <a:lnSpc>
                <a:spcPct val="115000"/>
              </a:lnSpc>
              <a:spcBef>
                <a:spcPts val="0"/>
              </a:spcBef>
              <a:spcAft>
                <a:spcPts val="0"/>
              </a:spcAft>
              <a:buSzPts val="1800"/>
              <a:buNone/>
            </a:pPr>
            <a:r>
              <a:rPr b="1" lang="en-US" sz="2500"/>
              <a:t>Answer: </a:t>
            </a:r>
            <a:r>
              <a:rPr lang="en-US" sz="2500"/>
              <a:t>Verify the person's identity through mutual contacts or by checking if they have a legitimate online presence (such as a professional profile). Avoid accepting requests from unknown individuals to prevent potential phishing or social engineering attempts.</a:t>
            </a:r>
            <a:endParaRPr sz="2500"/>
          </a:p>
          <a:p>
            <a:pPr indent="0" lvl="0" marL="457200" rtl="0" algn="l">
              <a:lnSpc>
                <a:spcPct val="115000"/>
              </a:lnSpc>
              <a:spcBef>
                <a:spcPts val="0"/>
              </a:spcBef>
              <a:spcAft>
                <a:spcPts val="0"/>
              </a:spcAft>
              <a:buSzPts val="1800"/>
              <a:buNone/>
            </a:pPr>
            <a:r>
              <a:t/>
            </a:r>
            <a:endParaRPr sz="2500"/>
          </a:p>
          <a:p>
            <a:pPr indent="0" lvl="0" marL="457200" rtl="0" algn="l">
              <a:lnSpc>
                <a:spcPct val="115000"/>
              </a:lnSpc>
              <a:spcBef>
                <a:spcPts val="0"/>
              </a:spcBef>
              <a:spcAft>
                <a:spcPts val="0"/>
              </a:spcAft>
              <a:buSzPts val="1800"/>
              <a:buNone/>
            </a:pPr>
            <a:r>
              <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name="Retrospect">
  <a:themeElements>
    <a:clrScheme name="Retrospect">
      <a:dk1>
        <a:srgbClr val="000000"/>
      </a:dk1>
      <a:lt1>
        <a:srgbClr val="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2023-10-02T14:23:04Z</dcterms:created>
  <dc:creator>Foster, Lindsay [E CPE]</dc:creator>
</cp:coreProperties>
</file>