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61" r:id="rId3"/>
    <p:sldId id="273" r:id="rId4"/>
    <p:sldId id="269" r:id="rId5"/>
    <p:sldId id="276" r:id="rId6"/>
    <p:sldId id="279" r:id="rId7"/>
    <p:sldId id="277" r:id="rId8"/>
    <p:sldId id="278" r:id="rId9"/>
    <p:sldId id="281" r:id="rId10"/>
    <p:sldId id="282" r:id="rId11"/>
    <p:sldId id="275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3D5"/>
    <a:srgbClr val="3871C1"/>
    <a:srgbClr val="82847C"/>
    <a:srgbClr val="3871C2"/>
    <a:srgbClr val="918F8F"/>
    <a:srgbClr val="618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3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96C-67EE-4F46-B187-08CA085A043B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939-5492-44AE-8254-EC2D5EB3A6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37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96C-67EE-4F46-B187-08CA085A043B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939-5492-44AE-8254-EC2D5EB3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6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96C-67EE-4F46-B187-08CA085A043B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939-5492-44AE-8254-EC2D5EB3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4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96C-67EE-4F46-B187-08CA085A043B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939-5492-44AE-8254-EC2D5EB3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96C-67EE-4F46-B187-08CA085A043B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939-5492-44AE-8254-EC2D5EB3A6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6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96C-67EE-4F46-B187-08CA085A043B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939-5492-44AE-8254-EC2D5EB3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96C-67EE-4F46-B187-08CA085A043B}" type="datetimeFigureOut">
              <a:rPr lang="en-US" smtClean="0"/>
              <a:t>9/4/24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939-5492-44AE-8254-EC2D5EB3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3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96C-67EE-4F46-B187-08CA085A043B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939-5492-44AE-8254-EC2D5EB3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4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96C-67EE-4F46-B187-08CA085A043B}" type="datetimeFigureOut">
              <a:rPr lang="en-US" smtClean="0"/>
              <a:t>9/4/24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939-5492-44AE-8254-EC2D5EB3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33C96C-67EE-4F46-B187-08CA085A043B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D28939-5492-44AE-8254-EC2D5EB3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96C-67EE-4F46-B187-08CA085A043B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939-5492-44AE-8254-EC2D5EB3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33C96C-67EE-4F46-B187-08CA085A043B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D28939-5492-44AE-8254-EC2D5EB3A6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cyberhub.org/ambassado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tock.adobe.com/" TargetMode="External"/><Relationship Id="rId3" Type="http://schemas.openxmlformats.org/officeDocument/2006/relationships/hyperlink" Target="https://www.ibm.com/topics/advanced-persistent-threats" TargetMode="External"/><Relationship Id="rId7" Type="http://schemas.openxmlformats.org/officeDocument/2006/relationships/hyperlink" Target="https://www.fbi.gov/wanted/cyber/apt-41-group" TargetMode="External"/><Relationship Id="rId2" Type="http://schemas.openxmlformats.org/officeDocument/2006/relationships/hyperlink" Target="https://www.imperva.com/learn/application-security/apt-advanced-persistent-thre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owdstrike.com/cybersecurity-101/zero-day-exploit/" TargetMode="External"/><Relationship Id="rId5" Type="http://schemas.openxmlformats.org/officeDocument/2006/relationships/hyperlink" Target="https://www.imperva.com/learn/application-security/zero-day-exploit/" TargetMode="External"/><Relationship Id="rId4" Type="http://schemas.openxmlformats.org/officeDocument/2006/relationships/hyperlink" Target="https://www.ibm.com/topics/zero-day" TargetMode="Externa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fbi.gov/wanted/cyber/apt-41-grou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1F85C91E-B88E-4D65-8905-A371209E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545FE7D6-7FA2-4B44-89FE-1657C3F1A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1858782F-EB57-41F0-8C6C-89B4CEE1E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5B69F8-A281-A031-23BD-DA5EBF789643}"/>
              </a:ext>
            </a:extLst>
          </p:cNvPr>
          <p:cNvSpPr txBox="1"/>
          <p:nvPr/>
        </p:nvSpPr>
        <p:spPr>
          <a:xfrm>
            <a:off x="448056" y="327429"/>
            <a:ext cx="67797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j-lt"/>
              </a:rPr>
              <a:t>Advanced Persistent Threats (APT) &amp; Zero Day Exploits</a:t>
            </a:r>
          </a:p>
        </p:txBody>
      </p:sp>
      <p:pic>
        <p:nvPicPr>
          <p:cNvPr id="2" name="Picture 1" descr="A blue and grey logo&#10;&#10;Description automatically generated">
            <a:extLst>
              <a:ext uri="{FF2B5EF4-FFF2-40B4-BE49-F238E27FC236}">
                <a16:creationId xmlns:a16="http://schemas.microsoft.com/office/drawing/2014/main" id="{F4A16F42-B8A9-BCF8-DB5B-7374CDCFA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9" r="20642" b="4"/>
          <a:stretch/>
        </p:blipFill>
        <p:spPr>
          <a:xfrm>
            <a:off x="8251982" y="630202"/>
            <a:ext cx="3294253" cy="5575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1AD2BA-BBB9-BD44-E908-7C627EF4D05B}"/>
              </a:ext>
            </a:extLst>
          </p:cNvPr>
          <p:cNvSpPr txBox="1"/>
          <p:nvPr/>
        </p:nvSpPr>
        <p:spPr>
          <a:xfrm>
            <a:off x="-137145" y="4482413"/>
            <a:ext cx="752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Securing the Future, One Ambassador at a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ACB07-0C9E-09AF-C53E-7C447CF76355}"/>
              </a:ext>
            </a:extLst>
          </p:cNvPr>
          <p:cNvSpPr txBox="1"/>
          <p:nvPr/>
        </p:nvSpPr>
        <p:spPr>
          <a:xfrm>
            <a:off x="820450" y="5802538"/>
            <a:ext cx="560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553D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www.iowacyberhub.org/ambassadors</a:t>
            </a:r>
            <a:endParaRPr lang="en-US" sz="2400" dirty="0">
              <a:solidFill>
                <a:srgbClr val="2553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4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727E0-4565-6526-1DE4-AC2A1F636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48D9E3-AE7A-6E05-BBD9-42DE3977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  <a:latin typeface="Muli"/>
                <a:ea typeface="Times New Roman" panose="02020603050405020304" pitchFamily="18" charset="0"/>
              </a:rPr>
              <a:t>Detecting ATP Attacks</a:t>
            </a:r>
            <a:endParaRPr lang="en-US" dirty="0">
              <a:latin typeface="Mul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D1FED1-207A-BF4A-3EC2-E1981998A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62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Targets for ATP attacks are generally high value user accounts with access to sensitive information.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Look for multiple log in’s to accounts, often at night due to time zone that differ if the hacker is in a different region of the world.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Look for backdoor trojans for re entry into a system.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Data moved to an unusual spot not done by the authenticated user.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Emails from unknown people with Microsoft word docs or adobe pdf, these often contain malicious software (Aka spear phishing).</a:t>
            </a:r>
          </a:p>
        </p:txBody>
      </p:sp>
      <p:pic>
        <p:nvPicPr>
          <p:cNvPr id="8194" name="Picture 2" descr="Phishing personal data concept background. Flat illustration of phishing personal data vector concept background for web design">
            <a:extLst>
              <a:ext uri="{FF2B5EF4-FFF2-40B4-BE49-F238E27FC236}">
                <a16:creationId xmlns:a16="http://schemas.microsoft.com/office/drawing/2014/main" id="{EB9352DB-A6E2-2BFB-31FF-7624B018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91" y="4651513"/>
            <a:ext cx="2073597" cy="16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9AAB03-1C3E-D14D-F032-9310551FE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330CC4-D436-D81A-1FD1-8132CE0A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li"/>
              </a:rPr>
              <a:t>Preventing ATP Attacks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0B16FD-5C6D-0A8B-D204-18F6E442B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9215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Keep software updated to remove weaknesses that have been discovered.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Monitor network traffic.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Use web application firewalls.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Implement strict access to sensitive data.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Conduct penetration testing to identify weaknesses and vulnerabilities.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Invest in threat intelligence to respond quickly to a attack. </a:t>
            </a:r>
          </a:p>
        </p:txBody>
      </p:sp>
      <p:pic>
        <p:nvPicPr>
          <p:cNvPr id="9218" name="Picture 2" descr="Security data protection with firewall">
            <a:extLst>
              <a:ext uri="{FF2B5EF4-FFF2-40B4-BE49-F238E27FC236}">
                <a16:creationId xmlns:a16="http://schemas.microsoft.com/office/drawing/2014/main" id="{C5B3E373-6F47-8451-CE46-39DA0A8C0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78" y="2504661"/>
            <a:ext cx="3174082" cy="21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3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A31C0-C6C0-2F2A-866B-8FD81CAC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uli"/>
              </a:rPr>
              <a:t>Thank You for Your Time!</a:t>
            </a:r>
            <a:br>
              <a:rPr lang="en-US" dirty="0">
                <a:solidFill>
                  <a:srgbClr val="FFFFFF"/>
                </a:solidFill>
                <a:latin typeface="Muli"/>
              </a:rPr>
            </a:br>
            <a:r>
              <a:rPr lang="en-US" dirty="0">
                <a:solidFill>
                  <a:srgbClr val="FFFFFF"/>
                </a:solidFill>
                <a:latin typeface="Muli"/>
              </a:rPr>
              <a:t>Please fill out the survey on the QR code!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5E22-D113-1CF2-D7C7-3FDBAE1A7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93" y="1235707"/>
            <a:ext cx="10027920" cy="43799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>
                <a:effectLst/>
                <a:latin typeface="Helvetica Neue" panose="02000503000000020004" pitchFamily="2" charset="0"/>
                <a:hlinkClick r:id="rId2"/>
              </a:rPr>
              <a:t>https://www.imperva.com/learn/application-security/apt-advanced-persistent-threat/</a:t>
            </a:r>
            <a:endParaRPr lang="en-US" sz="1600" dirty="0">
              <a:effectLst/>
              <a:latin typeface="Helvetica Neue" panose="02000503000000020004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Helvetica Neue" panose="02000503000000020004" pitchFamily="2" charset="0"/>
                <a:hlinkClick r:id="rId3"/>
              </a:rPr>
              <a:t>https://www.ibm.com/topics/advanced-persistent-threats</a:t>
            </a:r>
            <a:endParaRPr lang="en-US" sz="1600" dirty="0">
              <a:effectLst/>
              <a:latin typeface="Helvetica Neue" panose="02000503000000020004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Helvetica Neue" panose="02000503000000020004" pitchFamily="2" charset="0"/>
                <a:hlinkClick r:id="rId4"/>
              </a:rPr>
              <a:t>https://www.ibm.com/topic</a:t>
            </a:r>
            <a:r>
              <a:rPr lang="en-US" sz="1600" dirty="0">
                <a:effectLst/>
                <a:latin typeface="Helvetica Neue" panose="02000503000000020004" pitchFamily="2" charset="0"/>
                <a:hlinkClick r:id="rId4"/>
              </a:rPr>
              <a:t>s</a:t>
            </a:r>
            <a:r>
              <a:rPr lang="en-US" sz="1600" dirty="0">
                <a:effectLst/>
                <a:latin typeface="Helvetica Neue" panose="02000503000000020004" pitchFamily="2" charset="0"/>
                <a:hlinkClick r:id="rId4"/>
              </a:rPr>
              <a:t>/zero-day</a:t>
            </a:r>
            <a:endParaRPr lang="en-US" sz="1600" dirty="0">
              <a:effectLst/>
              <a:latin typeface="Helvetica Neue" panose="02000503000000020004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Helvetica Neue" panose="02000503000000020004" pitchFamily="2" charset="0"/>
                <a:hlinkClick r:id="rId5"/>
              </a:rPr>
              <a:t>https://www.imperva.com/learn/application-security/zero-day-exploit/</a:t>
            </a:r>
            <a:endParaRPr lang="en-US" sz="1600" dirty="0">
              <a:effectLst/>
              <a:latin typeface="Helvetica Neue" panose="02000503000000020004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Helvetica Neue" panose="02000503000000020004" pitchFamily="2" charset="0"/>
                <a:hlinkClick r:id="rId6"/>
              </a:rPr>
              <a:t>https://www.crowdstrike.com/cybersecurity-101/zero-day-exploit/</a:t>
            </a:r>
            <a:endParaRPr lang="en-US" sz="1600" dirty="0">
              <a:effectLst/>
              <a:latin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effectLst/>
                <a:latin typeface="Helvetica Neue" panose="02000503000000020004" pitchFamily="2" charset="0"/>
                <a:hlinkClick r:id="rId7"/>
              </a:rPr>
              <a:t>https://www.fbi.gov/wanted/cyber/apt-41-group</a:t>
            </a:r>
            <a:endParaRPr lang="en-US" sz="1400" dirty="0">
              <a:effectLst/>
              <a:latin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https://stock.adobe.com/</a:t>
            </a:r>
            <a:endParaRPr lang="en-US" sz="1400" dirty="0">
              <a:effectLst/>
              <a:latin typeface="Helvetica Neue" panose="02000503000000020004" pitchFamily="2" charset="0"/>
            </a:endParaRPr>
          </a:p>
          <a:p>
            <a:endParaRPr lang="en-US" sz="1400" dirty="0">
              <a:effectLst/>
              <a:latin typeface="Helvetica Neue" panose="02000503000000020004" pitchFamily="2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4BD4589F-B32E-34CF-BA5E-9F674A122E08}"/>
              </a:ext>
            </a:extLst>
          </p:cNvPr>
          <p:cNvSpPr txBox="1">
            <a:spLocks/>
          </p:cNvSpPr>
          <p:nvPr/>
        </p:nvSpPr>
        <p:spPr>
          <a:xfrm>
            <a:off x="947513" y="-21505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Muli"/>
              </a:rPr>
              <a:t>Citations</a:t>
            </a:r>
          </a:p>
        </p:txBody>
      </p:sp>
      <p:pic>
        <p:nvPicPr>
          <p:cNvPr id="6" name="Picture 5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3E1C8CE1-8E1B-7C42-78C3-7D4A59498B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10" y="1100115"/>
            <a:ext cx="21844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186822-0B85-2CE1-AC9B-092E4B8D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i="0" dirty="0">
                <a:effectLst/>
                <a:latin typeface="Muli"/>
              </a:rPr>
              <a:t>What is an APT?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929C8B-942F-3DB4-4940-2F996579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 APT is an extensive term that describes an attack campaign in which the intruder or intruders establish an illicit long-term presence in a network in order to obtain sensitive data or cause damage.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 These attacks are highly research and particularly calculated by experienced cybercriminals or hackers.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 Common Goals of an APT consist of total site takeover, database leak or deletion, steal sensitive information, and theft of property.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 Common targets are governments and large companies.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 Some APT are government funded cyberattacks.</a:t>
            </a:r>
          </a:p>
        </p:txBody>
      </p:sp>
      <p:pic>
        <p:nvPicPr>
          <p:cNvPr id="1026" name="Picture 2" descr="Cyber attack APT vulnerability. Vulnerability of advanced persistent threat, text in binary system ascii art style, code on editor screen. Text in English, English text">
            <a:extLst>
              <a:ext uri="{FF2B5EF4-FFF2-40B4-BE49-F238E27FC236}">
                <a16:creationId xmlns:a16="http://schemas.microsoft.com/office/drawing/2014/main" id="{727F4FE2-733C-E8C1-4D48-F0D93F7F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364" y="2567550"/>
            <a:ext cx="3719099" cy="20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186822-0B85-2CE1-AC9B-092E4B8D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72671"/>
            <a:ext cx="10058401" cy="1450757"/>
          </a:xfrm>
        </p:spPr>
        <p:txBody>
          <a:bodyPr>
            <a:normAutofit/>
          </a:bodyPr>
          <a:lstStyle/>
          <a:p>
            <a:r>
              <a:rPr lang="en-US" i="0" dirty="0">
                <a:effectLst/>
                <a:latin typeface="Muli"/>
              </a:rPr>
              <a:t>How is APT Different from Malware?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929C8B-942F-3DB4-4940-2F996579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918091"/>
            <a:ext cx="810701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APT are significantly more complex and carefully calculated. It takes lots of time and research in order to successfully pull of this kind of attack.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Not a hit and run attack, the goal is to infiltrate a system and stay to collect as much information as possible while remaining undetected.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Designed to be unnoticeable.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Manually executed by the hackers, rather than automatic such as viruses.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Goal is to Break into the entire network rather than just one specific part of it.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APT have 3 stages: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 Infiltration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 Expansion/Lateral Movement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 Extraction</a:t>
            </a:r>
          </a:p>
        </p:txBody>
      </p:sp>
      <p:pic>
        <p:nvPicPr>
          <p:cNvPr id="2050" name="Picture 2" descr="malware line icon">
            <a:extLst>
              <a:ext uri="{FF2B5EF4-FFF2-40B4-BE49-F238E27FC236}">
                <a16:creationId xmlns:a16="http://schemas.microsoft.com/office/drawing/2014/main" id="{43D62DAA-B4BE-1632-CBCC-3F1987F52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47" y="3120887"/>
            <a:ext cx="2494722" cy="24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7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186822-0B85-2CE1-AC9B-092E4B8D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li"/>
              </a:rPr>
              <a:t>1: Infiltration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929C8B-942F-3DB4-4940-2F996579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9215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Infiltrate through web assets, network resources or authorized human users.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Commonly done with malicious uploads and/or social engineering.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Spear phishing very common.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Simultaneous DoS attacks sometimes used to be a distraction.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Could also be done with a </a:t>
            </a:r>
            <a:r>
              <a:rPr lang="en-US" b="1" dirty="0"/>
              <a:t>Zero Day Attack.</a:t>
            </a:r>
          </a:p>
        </p:txBody>
      </p:sp>
      <p:pic>
        <p:nvPicPr>
          <p:cNvPr id="3078" name="Picture 6" descr="Cybersecurity concept zero-day exploit on foreground screen, ASCII style in a code development editor. Vulnerability and attack on colored code editor. Text in English, English text">
            <a:extLst>
              <a:ext uri="{FF2B5EF4-FFF2-40B4-BE49-F238E27FC236}">
                <a16:creationId xmlns:a16="http://schemas.microsoft.com/office/drawing/2014/main" id="{5DAA1E19-7132-AA32-73D9-0B06A1896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92" y="3677944"/>
            <a:ext cx="4277275" cy="239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8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23E24D-FFAE-1478-8BF5-D96CF1185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A73C24-8E9C-E552-348D-66CFB401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li"/>
              </a:rPr>
              <a:t>What are Zero Day Exploits?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4D88C4-1323-4A41-647B-E94ABAA4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670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Cyber attack that exploits an unaddressed security flaw in the software, hardware or firmware.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“Zero Day” refers to the target having zero days to prepare or fix the security flaw.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These flaws or vulnerabilities have always existed in the software waiting to be discovered, hopefully by security professional before hackers.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Once discovered, even if by security professionals, the information spreads fast and it is a race to patch the issue before cyber criminals can find a way to abuse this vulnerability.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Often the hackers are quicker to find a solution, but once exploited the professional security members will know how to patch the issue only giving the hacker a small portion of time to do damage.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Common targets are: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Governments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Large companies and its members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Famous and political individuals</a:t>
            </a:r>
          </a:p>
        </p:txBody>
      </p:sp>
    </p:spTree>
    <p:extLst>
      <p:ext uri="{BB962C8B-B14F-4D97-AF65-F5344CB8AC3E}">
        <p14:creationId xmlns:p14="http://schemas.microsoft.com/office/powerpoint/2010/main" val="217640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A35B79-3796-C8CC-5BD8-AF58BF0EC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3A0911-08B8-9BD2-1063-DD75F440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li"/>
              </a:rPr>
              <a:t>How to Prevent Zero Day Exploits?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ABACB8-E329-E3E6-2622-ECB9D7D61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9215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Patch Management and Updating Systems: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Identifying and developing patches to the known security vulnerabilities. Often are short term solutions to problems that will be addressed in the next full software release.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Vulnerability Management: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Penetration testing to find flaws and identify them. Then deal with them in a timely manner.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Web Application Firewall (WAF)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A security device made to protect organizations by filtering and monitoring HTTP as well as HTTPS traffic from devices and the internet. </a:t>
            </a:r>
          </a:p>
        </p:txBody>
      </p:sp>
      <p:pic>
        <p:nvPicPr>
          <p:cNvPr id="4098" name="Picture 2" descr="laptop firewall protection">
            <a:extLst>
              <a:ext uri="{FF2B5EF4-FFF2-40B4-BE49-F238E27FC236}">
                <a16:creationId xmlns:a16="http://schemas.microsoft.com/office/drawing/2014/main" id="{CC709A12-FE6B-E1B4-2A18-967A93EA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30" y="4324568"/>
            <a:ext cx="4801644" cy="18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29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904DA6-777E-2633-5F2D-F927D30DE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82BEC-258E-EA56-76FE-7ECBC5CD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  <a:latin typeface="Muli"/>
                <a:ea typeface="Times New Roman" panose="02020603050405020304" pitchFamily="18" charset="0"/>
              </a:rPr>
              <a:t>2: Lateral Movement/Expansion</a:t>
            </a:r>
            <a:endParaRPr lang="en-US" dirty="0">
              <a:latin typeface="Mul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1176C-85FA-0BED-F184-91FFCFE2F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183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Move to broaden presence after initial infiltration.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Move up the target organization to higher members and find more sensitive data.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Explore and map the entire 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Crack passwords.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Install malware.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Create a connection to control network from a remote server.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Depending on goal: Sabotage company product lines, take down an organization, delete databases or disrupt network communication. </a:t>
            </a:r>
          </a:p>
        </p:txBody>
      </p:sp>
    </p:spTree>
    <p:extLst>
      <p:ext uri="{BB962C8B-B14F-4D97-AF65-F5344CB8AC3E}">
        <p14:creationId xmlns:p14="http://schemas.microsoft.com/office/powerpoint/2010/main" val="118988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40A6B6-4322-8FEB-E3E9-0FCE845A8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D0364B-C885-619A-D491-30211583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li"/>
              </a:rPr>
              <a:t>3: Extraction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19ED80-54DB-CB96-66E3-BE7C6290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9215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Steal and move data to secure location and extract without being detected.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Common to weaken defense or launch DoS attacks to create a distraction known as white noise.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Potentially encrypt and compress data for easier extraction.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certain cases, remove evidence of attack and leave without a single trace. </a:t>
            </a:r>
          </a:p>
        </p:txBody>
      </p:sp>
      <p:pic>
        <p:nvPicPr>
          <p:cNvPr id="6146" name="Picture 2" descr="Oil Pumpjack on Futuristic Circuit Board Background">
            <a:extLst>
              <a:ext uri="{FF2B5EF4-FFF2-40B4-BE49-F238E27FC236}">
                <a16:creationId xmlns:a16="http://schemas.microsoft.com/office/drawing/2014/main" id="{0C81BE6B-604B-C1EB-FD96-64325879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80" y="3700134"/>
            <a:ext cx="4734839" cy="265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0FBDB1-42DB-8DA9-C3C3-03F2293B2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E75A762-AAF0-0CA9-65AB-8B3CC0E7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li"/>
              </a:rPr>
              <a:t>Real World Example: APT41 (Wicked Panda)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AF09D1-501A-D0EF-FDE4-704E0C0EE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9215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Notorious Chinese based ATP group.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Allegedly tied to the Chinese Communist Party.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Attacks for espionage and financial gain.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Believed to be responsible for hacking healthcare supply chains, stealing information from biotech firms, and theft of Covid-19 payment plans in America.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See more info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 descr="US charges five hackers from Chinese state-sponsored group APT41 | ZDNET">
            <a:extLst>
              <a:ext uri="{FF2B5EF4-FFF2-40B4-BE49-F238E27FC236}">
                <a16:creationId xmlns:a16="http://schemas.microsoft.com/office/drawing/2014/main" id="{926B013E-59EF-1635-0192-04486999E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24" y="3442738"/>
            <a:ext cx="31496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F0C439-2428-CAE0-EF8E-6B9090C7126F}"/>
              </a:ext>
            </a:extLst>
          </p:cNvPr>
          <p:cNvSpPr txBox="1"/>
          <p:nvPr/>
        </p:nvSpPr>
        <p:spPr>
          <a:xfrm>
            <a:off x="8732124" y="6371342"/>
            <a:ext cx="3459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https://</a:t>
            </a:r>
            <a:r>
              <a:rPr lang="en-US" sz="1000" dirty="0" err="1"/>
              <a:t>www.zdnet.com</a:t>
            </a:r>
            <a:r>
              <a:rPr lang="en-US" sz="1000" dirty="0"/>
              <a:t>/article/us-charges-five-hackers-part-of-chinese-state-sponsored-group-apt41/</a:t>
            </a:r>
          </a:p>
        </p:txBody>
      </p:sp>
    </p:spTree>
    <p:extLst>
      <p:ext uri="{BB962C8B-B14F-4D97-AF65-F5344CB8AC3E}">
        <p14:creationId xmlns:p14="http://schemas.microsoft.com/office/powerpoint/2010/main" val="33748795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10717</TotalTime>
  <Words>1025</Words>
  <Application>Microsoft Macintosh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Muli</vt:lpstr>
      <vt:lpstr>Retrospect</vt:lpstr>
      <vt:lpstr>PowerPoint Presentation</vt:lpstr>
      <vt:lpstr>What is an APT?</vt:lpstr>
      <vt:lpstr>How is APT Different from Malware?</vt:lpstr>
      <vt:lpstr>1: Infiltration</vt:lpstr>
      <vt:lpstr>What are Zero Day Exploits?</vt:lpstr>
      <vt:lpstr>How to Prevent Zero Day Exploits?</vt:lpstr>
      <vt:lpstr>2: Lateral Movement/Expansion</vt:lpstr>
      <vt:lpstr>3: Extraction</vt:lpstr>
      <vt:lpstr>Real World Example: APT41 (Wicked Panda)</vt:lpstr>
      <vt:lpstr>Detecting ATP Attacks</vt:lpstr>
      <vt:lpstr>Preventing ATP Attacks</vt:lpstr>
      <vt:lpstr>Thank You for Your Time! Please fill out the survey on the QR code!</vt:lpstr>
    </vt:vector>
  </TitlesOfParts>
  <Company>Iowa State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Ambassador Program</dc:title>
  <dc:creator>Foster, Lindsay [E CPE]</dc:creator>
  <cp:lastModifiedBy>Hausner, Christopher J</cp:lastModifiedBy>
  <cp:revision>12</cp:revision>
  <cp:lastPrinted>2023-10-30T15:12:42Z</cp:lastPrinted>
  <dcterms:created xsi:type="dcterms:W3CDTF">2023-10-02T14:23:04Z</dcterms:created>
  <dcterms:modified xsi:type="dcterms:W3CDTF">2024-09-08T19:59:36Z</dcterms:modified>
</cp:coreProperties>
</file>