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Helvetica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hQx+Ouz3pHn8qZx03O6L9rRdEb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HelveticaNeue-regular.fntdata"/><Relationship Id="rId21" Type="http://schemas.openxmlformats.org/officeDocument/2006/relationships/slide" Target="slides/slide17.xml"/><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 name="Google Shape;17;p1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8"/>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9" name="Shape 89"/>
        <p:cNvGrpSpPr/>
        <p:nvPr/>
      </p:nvGrpSpPr>
      <p:grpSpPr>
        <a:xfrm>
          <a:off x="0" y="0"/>
          <a:ext cx="0" cy="0"/>
          <a:chOff x="0" y="0"/>
          <a:chExt cx="0" cy="0"/>
        </a:xfrm>
      </p:grpSpPr>
      <p:sp>
        <p:nvSpPr>
          <p:cNvPr id="90" name="Google Shape;90;p29"/>
          <p:cNvSpPr/>
          <p:nvPr/>
        </p:nvSpPr>
        <p:spPr>
          <a:xfrm>
            <a:off x="3175" y="6400800"/>
            <a:ext cx="12188825" cy="4572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9"/>
          <p:cNvSpPr/>
          <p:nvPr/>
        </p:nvSpPr>
        <p:spPr>
          <a:xfrm>
            <a:off x="15" y="6334316"/>
            <a:ext cx="12188825" cy="64008"/>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9"/>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9"/>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sp>
        <p:nvSpPr>
          <p:cNvPr id="21" name="Google Shape;21;p20"/>
          <p:cNvSpPr/>
          <p:nvPr/>
        </p:nvSpPr>
        <p:spPr>
          <a:xfrm>
            <a:off x="3175" y="6400800"/>
            <a:ext cx="12188825" cy="4572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0"/>
          <p:cNvSpPr/>
          <p:nvPr/>
        </p:nvSpPr>
        <p:spPr>
          <a:xfrm>
            <a:off x="15" y="6334316"/>
            <a:ext cx="12188825" cy="64008"/>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0"/>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0"/>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5" name="Google Shape;25;p2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8" name="Google Shape;28;p2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9" name="Shape 29"/>
        <p:cNvGrpSpPr/>
        <p:nvPr/>
      </p:nvGrpSpPr>
      <p:grpSpPr>
        <a:xfrm>
          <a:off x="0" y="0"/>
          <a:ext cx="0" cy="0"/>
          <a:chOff x="0" y="0"/>
          <a:chExt cx="0" cy="0"/>
        </a:xfrm>
      </p:grpSpPr>
      <p:sp>
        <p:nvSpPr>
          <p:cNvPr id="30" name="Google Shape;30;p21"/>
          <p:cNvSpPr/>
          <p:nvPr/>
        </p:nvSpPr>
        <p:spPr>
          <a:xfrm>
            <a:off x="3175" y="6400800"/>
            <a:ext cx="12188825" cy="4572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1"/>
          <p:cNvSpPr/>
          <p:nvPr/>
        </p:nvSpPr>
        <p:spPr>
          <a:xfrm>
            <a:off x="15" y="6334316"/>
            <a:ext cx="12188825" cy="64008"/>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1"/>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1"/>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4" name="Google Shape;34;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7" name="Google Shape;37;p2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2"/>
          <p:cNvSpPr txBox="1"/>
          <p:nvPr>
            <p:ph idx="1" type="body"/>
          </p:nvPr>
        </p:nvSpPr>
        <p:spPr>
          <a:xfrm>
            <a:off x="1097278"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22"/>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2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3"/>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23"/>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23"/>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23"/>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2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9" name="Shape 59"/>
        <p:cNvGrpSpPr/>
        <p:nvPr/>
      </p:nvGrpSpPr>
      <p:grpSpPr>
        <a:xfrm>
          <a:off x="0" y="0"/>
          <a:ext cx="0" cy="0"/>
          <a:chOff x="0" y="0"/>
          <a:chExt cx="0" cy="0"/>
        </a:xfrm>
      </p:grpSpPr>
      <p:sp>
        <p:nvSpPr>
          <p:cNvPr id="60" name="Google Shape;60;p25"/>
          <p:cNvSpPr/>
          <p:nvPr/>
        </p:nvSpPr>
        <p:spPr>
          <a:xfrm>
            <a:off x="3175" y="6400800"/>
            <a:ext cx="12188825" cy="4572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5"/>
          <p:cNvSpPr/>
          <p:nvPr/>
        </p:nvSpPr>
        <p:spPr>
          <a:xfrm>
            <a:off x="15" y="6334316"/>
            <a:ext cx="12188825" cy="64008"/>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5" name="Shape 65"/>
        <p:cNvGrpSpPr/>
        <p:nvPr/>
      </p:nvGrpSpPr>
      <p:grpSpPr>
        <a:xfrm>
          <a:off x="0" y="0"/>
          <a:ext cx="0" cy="0"/>
          <a:chOff x="0" y="0"/>
          <a:chExt cx="0" cy="0"/>
        </a:xfrm>
      </p:grpSpPr>
      <p:sp>
        <p:nvSpPr>
          <p:cNvPr id="66" name="Google Shape;66;p26"/>
          <p:cNvSpPr/>
          <p:nvPr/>
        </p:nvSpPr>
        <p:spPr>
          <a:xfrm>
            <a:off x="16" y="0"/>
            <a:ext cx="4050791" cy="68580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6"/>
          <p:cNvSpPr/>
          <p:nvPr/>
        </p:nvSpPr>
        <p:spPr>
          <a:xfrm>
            <a:off x="4040071" y="0"/>
            <a:ext cx="64008"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2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1" name="Google Shape;71;p2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4" name="Shape 74"/>
        <p:cNvGrpSpPr/>
        <p:nvPr/>
      </p:nvGrpSpPr>
      <p:grpSpPr>
        <a:xfrm>
          <a:off x="0" y="0"/>
          <a:ext cx="0" cy="0"/>
          <a:chOff x="0" y="0"/>
          <a:chExt cx="0" cy="0"/>
        </a:xfrm>
      </p:grpSpPr>
      <p:sp>
        <p:nvSpPr>
          <p:cNvPr id="75" name="Google Shape;75;p27"/>
          <p:cNvSpPr/>
          <p:nvPr/>
        </p:nvSpPr>
        <p:spPr>
          <a:xfrm>
            <a:off x="0" y="4953000"/>
            <a:ext cx="12188825" cy="19050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7"/>
          <p:cNvSpPr/>
          <p:nvPr/>
        </p:nvSpPr>
        <p:spPr>
          <a:xfrm>
            <a:off x="15" y="4915076"/>
            <a:ext cx="12188825" cy="64008"/>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7"/>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7"/>
          <p:cNvSpPr/>
          <p:nvPr>
            <p:ph idx="2" type="pic"/>
          </p:nvPr>
        </p:nvSpPr>
        <p:spPr>
          <a:xfrm>
            <a:off x="15" y="0"/>
            <a:ext cx="12191985" cy="4915076"/>
          </a:xfrm>
          <a:prstGeom prst="rect">
            <a:avLst/>
          </a:prstGeom>
          <a:solidFill>
            <a:srgbClr val="CCCCC2"/>
          </a:solidFill>
          <a:ln>
            <a:noFill/>
          </a:ln>
        </p:spPr>
      </p:sp>
      <p:sp>
        <p:nvSpPr>
          <p:cNvPr id="79" name="Google Shape;79;p27"/>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0" name="Google Shape;80;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8"/>
          <p:cNvSpPr/>
          <p:nvPr/>
        </p:nvSpPr>
        <p:spPr>
          <a:xfrm>
            <a:off x="1" y="6400800"/>
            <a:ext cx="12192000" cy="4572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8"/>
          <p:cNvSpPr/>
          <p:nvPr/>
        </p:nvSpPr>
        <p:spPr>
          <a:xfrm>
            <a:off x="15" y="6334316"/>
            <a:ext cx="12191985" cy="66484"/>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1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18"/>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hyperlink" Target="http://www.iowacyberhub.org/ambassador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cnbc.com/2019/03/27/phishing-email-scam-stole-100-million-from-facebook-and-google.html"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apnews.com/article/moscow-north-america-ap-top-news-hillary-clinton-phishing-addc2727b0b04c1d80ab6ca30c4dc77e" TargetMode="Externa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hyperlink" Target="mailto:Olivia@amazonsupport.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mailto:admin@rnicrosoft.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ibm.com/topics/phishing" TargetMode="External"/><Relationship Id="rId4" Type="http://schemas.openxmlformats.org/officeDocument/2006/relationships/hyperlink" Target="https://www.cisco.com/c/en/us/products/security/email-security/what-is-phishing.html#~phishing-attacks" TargetMode="External"/><Relationship Id="rId11" Type="http://schemas.openxmlformats.org/officeDocument/2006/relationships/hyperlink" Target="https://stock.adobe.com/" TargetMode="External"/><Relationship Id="rId10" Type="http://schemas.openxmlformats.org/officeDocument/2006/relationships/hyperlink" Target="https://www.crowdstrike.com/cybersecurity-101/phishing/spear-phishing/" TargetMode="External"/><Relationship Id="rId12" Type="http://schemas.openxmlformats.org/officeDocument/2006/relationships/image" Target="../media/image17.png"/><Relationship Id="rId9" Type="http://schemas.openxmlformats.org/officeDocument/2006/relationships/hyperlink" Target="https://www.proofpoint.com/us/threat-reference/smishing" TargetMode="External"/><Relationship Id="rId5" Type="http://schemas.openxmlformats.org/officeDocument/2006/relationships/hyperlink" Target="https://www.cisco.com/c/dam/en_us/about/doing_business/trust-center/docs/phishing-program-infographic.pdf" TargetMode="External"/><Relationship Id="rId6" Type="http://schemas.openxmlformats.org/officeDocument/2006/relationships/hyperlink" Target="https://www.ncsc.gov.uk/guidance/phishing" TargetMode="External"/><Relationship Id="rId7" Type="http://schemas.openxmlformats.org/officeDocument/2006/relationships/hyperlink" Target="https://www.cnbc.com/2019/03/27/phishing-email-scam-stole-100-million-from-facebook-and-google.html" TargetMode="External"/><Relationship Id="rId8" Type="http://schemas.openxmlformats.org/officeDocument/2006/relationships/hyperlink" Target="https://www.itgovernance.eu/blog/en/the-5-most-common-types-of-phishing-attac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
          <p:cNvSpPr/>
          <p:nvPr/>
        </p:nvSpPr>
        <p:spPr>
          <a:xfrm>
            <a:off x="0" y="0"/>
            <a:ext cx="1218631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1"/>
          <p:cNvSpPr/>
          <p:nvPr/>
        </p:nvSpPr>
        <p:spPr>
          <a:xfrm>
            <a:off x="15" y="0"/>
            <a:ext cx="7547879" cy="6858000"/>
          </a:xfrm>
          <a:prstGeom prst="rect">
            <a:avLst/>
          </a:prstGeom>
          <a:solidFill>
            <a:srgbClr val="8283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
          <p:cNvSpPr/>
          <p:nvPr/>
        </p:nvSpPr>
        <p:spPr>
          <a:xfrm>
            <a:off x="7547894" y="0"/>
            <a:ext cx="64008" cy="6858000"/>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
          <p:cNvSpPr txBox="1"/>
          <p:nvPr/>
        </p:nvSpPr>
        <p:spPr>
          <a:xfrm>
            <a:off x="740664" y="484632"/>
            <a:ext cx="5148072"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chemeClr val="lt1"/>
                </a:solidFill>
                <a:latin typeface="Calibri"/>
                <a:ea typeface="Calibri"/>
                <a:cs typeface="Calibri"/>
                <a:sym typeface="Calibri"/>
              </a:rPr>
              <a:t>Phishing Attacks</a:t>
            </a:r>
            <a:endParaRPr/>
          </a:p>
        </p:txBody>
      </p:sp>
      <p:pic>
        <p:nvPicPr>
          <p:cNvPr descr="A blue and grey logo&#10;&#10;Description automatically generated" id="105" name="Google Shape;105;p1"/>
          <p:cNvPicPr preferRelativeResize="0"/>
          <p:nvPr/>
        </p:nvPicPr>
        <p:blipFill rotWithShape="1">
          <a:blip r:embed="rId3">
            <a:alphaModFix/>
          </a:blip>
          <a:srcRect b="4" l="20278" r="20642" t="0"/>
          <a:stretch/>
        </p:blipFill>
        <p:spPr>
          <a:xfrm>
            <a:off x="8251982" y="630202"/>
            <a:ext cx="3294253" cy="5575804"/>
          </a:xfrm>
          <a:prstGeom prst="rect">
            <a:avLst/>
          </a:prstGeom>
          <a:noFill/>
          <a:ln>
            <a:noFill/>
          </a:ln>
        </p:spPr>
      </p:pic>
      <p:sp>
        <p:nvSpPr>
          <p:cNvPr id="106" name="Google Shape;106;p1"/>
          <p:cNvSpPr txBox="1"/>
          <p:nvPr/>
        </p:nvSpPr>
        <p:spPr>
          <a:xfrm>
            <a:off x="-137145" y="4482413"/>
            <a:ext cx="75204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400">
                <a:solidFill>
                  <a:schemeClr val="lt1"/>
                </a:solidFill>
                <a:latin typeface="Calibri"/>
                <a:ea typeface="Calibri"/>
                <a:cs typeface="Calibri"/>
                <a:sym typeface="Calibri"/>
              </a:rPr>
              <a:t>Securing the Future, One Ambassador at a Time.</a:t>
            </a:r>
            <a:endParaRPr/>
          </a:p>
        </p:txBody>
      </p:sp>
      <p:sp>
        <p:nvSpPr>
          <p:cNvPr id="107" name="Google Shape;107;p1"/>
          <p:cNvSpPr txBox="1"/>
          <p:nvPr/>
        </p:nvSpPr>
        <p:spPr>
          <a:xfrm>
            <a:off x="820450" y="5802538"/>
            <a:ext cx="56052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u="sng">
                <a:solidFill>
                  <a:srgbClr val="2553D5"/>
                </a:solidFill>
                <a:latin typeface="Calibri"/>
                <a:ea typeface="Calibri"/>
                <a:cs typeface="Calibri"/>
                <a:sym typeface="Calibri"/>
                <a:hlinkClick r:id="rId4">
                  <a:extLst>
                    <a:ext uri="{A12FA001-AC4F-418D-AE19-62706E023703}">
                      <ahyp:hlinkClr val="tx"/>
                    </a:ext>
                  </a:extLst>
                </a:hlinkClick>
              </a:rPr>
              <a:t>www.iowacyberhub.org/ambassadors</a:t>
            </a:r>
            <a:endParaRPr sz="2400">
              <a:solidFill>
                <a:srgbClr val="2553D5"/>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10"/>
          <p:cNvSpPr txBox="1"/>
          <p:nvPr>
            <p:ph type="title"/>
          </p:nvPr>
        </p:nvSpPr>
        <p:spPr>
          <a:xfrm>
            <a:off x="1066799" y="272671"/>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Business Email Compromise (BEC) Attacks</a:t>
            </a:r>
            <a:endParaRPr/>
          </a:p>
        </p:txBody>
      </p:sp>
      <p:sp>
        <p:nvSpPr>
          <p:cNvPr id="170" name="Google Shape;170;p10"/>
          <p:cNvSpPr txBox="1"/>
          <p:nvPr>
            <p:ph idx="1" type="body"/>
          </p:nvPr>
        </p:nvSpPr>
        <p:spPr>
          <a:xfrm>
            <a:off x="4928616" y="1928030"/>
            <a:ext cx="6364224" cy="4383318"/>
          </a:xfrm>
          <a:prstGeom prst="rect">
            <a:avLst/>
          </a:prstGeom>
          <a:noFill/>
          <a:ln>
            <a:noFill/>
          </a:ln>
        </p:spPr>
        <p:txBody>
          <a:bodyPr anchorCtr="0" anchor="t" bIns="45700" lIns="0" spcFirstLastPara="1" rIns="0" wrap="square" tIns="45700">
            <a:normAutofit fontScale="77500" lnSpcReduction="20000"/>
          </a:bodyPr>
          <a:lstStyle/>
          <a:p>
            <a:pPr indent="-91440" lvl="0" marL="91440" rtl="0" algn="l">
              <a:lnSpc>
                <a:spcPct val="90000"/>
              </a:lnSpc>
              <a:spcBef>
                <a:spcPts val="0"/>
              </a:spcBef>
              <a:spcAft>
                <a:spcPts val="0"/>
              </a:spcAft>
              <a:buSzPct val="100000"/>
              <a:buFont typeface="Arial"/>
              <a:buChar char="•"/>
            </a:pPr>
            <a:r>
              <a:rPr lang="en-US" sz="1400"/>
              <a:t> </a:t>
            </a:r>
            <a:r>
              <a:rPr lang="en-US" sz="2200"/>
              <a:t>When a cybercriminal attempts to steal money or sensitive information from a business. </a:t>
            </a:r>
            <a:endParaRPr/>
          </a:p>
          <a:p>
            <a:pPr indent="-108267" lvl="0" marL="91440" rtl="0" algn="l">
              <a:lnSpc>
                <a:spcPct val="90000"/>
              </a:lnSpc>
              <a:spcBef>
                <a:spcPts val="1400"/>
              </a:spcBef>
              <a:spcAft>
                <a:spcPts val="0"/>
              </a:spcAft>
              <a:buSzPct val="100000"/>
              <a:buFont typeface="Arial"/>
              <a:buChar char="•"/>
            </a:pPr>
            <a:r>
              <a:rPr lang="en-US" sz="2200"/>
              <a:t> BEC attacks stole more than USD 100 million from Facebook and google posing as a legitimate software vendor. (Additional reading: </a:t>
            </a:r>
            <a:r>
              <a:rPr lang="en-US" sz="2200" u="sng">
                <a:solidFill>
                  <a:schemeClr val="hlink"/>
                </a:solidFill>
                <a:hlinkClick r:id="rId3"/>
              </a:rPr>
              <a:t>Here</a:t>
            </a:r>
            <a:r>
              <a:rPr lang="en-US" sz="2200"/>
              <a:t>)</a:t>
            </a:r>
            <a:endParaRPr/>
          </a:p>
          <a:p>
            <a:pPr indent="-108267" lvl="0" marL="91440" rtl="0" algn="l">
              <a:lnSpc>
                <a:spcPct val="90000"/>
              </a:lnSpc>
              <a:spcBef>
                <a:spcPts val="1400"/>
              </a:spcBef>
              <a:spcAft>
                <a:spcPts val="0"/>
              </a:spcAft>
              <a:buSzPct val="100000"/>
              <a:buFont typeface="Arial"/>
              <a:buChar char="•"/>
            </a:pPr>
            <a:r>
              <a:rPr lang="en-US" sz="2200"/>
              <a:t> 2 Common types:</a:t>
            </a:r>
            <a:endParaRPr/>
          </a:p>
          <a:p>
            <a:pPr indent="-182880" lvl="1" marL="384048" rtl="0" algn="l">
              <a:lnSpc>
                <a:spcPct val="90000"/>
              </a:lnSpc>
              <a:spcBef>
                <a:spcPts val="400"/>
              </a:spcBef>
              <a:spcAft>
                <a:spcPts val="0"/>
              </a:spcAft>
              <a:buSzPct val="100000"/>
              <a:buFont typeface="Arial"/>
              <a:buChar char="•"/>
            </a:pPr>
            <a:r>
              <a:rPr lang="en-US" sz="2200"/>
              <a:t> CEO Fraud</a:t>
            </a:r>
            <a:endParaRPr/>
          </a:p>
          <a:p>
            <a:pPr indent="-182880" lvl="2" marL="566928" rtl="0" algn="l">
              <a:lnSpc>
                <a:spcPct val="90000"/>
              </a:lnSpc>
              <a:spcBef>
                <a:spcPts val="600"/>
              </a:spcBef>
              <a:spcAft>
                <a:spcPts val="0"/>
              </a:spcAft>
              <a:buSzPct val="100000"/>
              <a:buFont typeface="Arial"/>
              <a:buChar char="•"/>
            </a:pPr>
            <a:r>
              <a:rPr lang="en-US" sz="2200"/>
              <a:t>An executive's email account will be hijacked.</a:t>
            </a:r>
            <a:endParaRPr/>
          </a:p>
          <a:p>
            <a:pPr indent="-182880" lvl="2" marL="566928" rtl="0" algn="l">
              <a:lnSpc>
                <a:spcPct val="90000"/>
              </a:lnSpc>
              <a:spcBef>
                <a:spcPts val="600"/>
              </a:spcBef>
              <a:spcAft>
                <a:spcPts val="0"/>
              </a:spcAft>
              <a:buSzPct val="100000"/>
              <a:buFont typeface="Arial"/>
              <a:buChar char="•"/>
            </a:pPr>
            <a:r>
              <a:rPr lang="en-US" sz="2200"/>
              <a:t>Using this email access the hacker will send out emails to lower-level members of the company ordering them to buy something or transfer money, and because it came from an executive they will most likely listen. </a:t>
            </a:r>
            <a:endParaRPr/>
          </a:p>
          <a:p>
            <a:pPr indent="-182880" lvl="1" marL="384048" rtl="0" algn="l">
              <a:lnSpc>
                <a:spcPct val="90000"/>
              </a:lnSpc>
              <a:spcBef>
                <a:spcPts val="600"/>
              </a:spcBef>
              <a:spcAft>
                <a:spcPts val="0"/>
              </a:spcAft>
              <a:buSzPct val="100000"/>
              <a:buFont typeface="Arial"/>
              <a:buChar char="•"/>
            </a:pPr>
            <a:r>
              <a:rPr lang="en-US" sz="2200"/>
              <a:t> Email Account Compromise (EAC)</a:t>
            </a:r>
            <a:endParaRPr/>
          </a:p>
          <a:p>
            <a:pPr indent="-182880" lvl="2" marL="566928" rtl="0" algn="l">
              <a:lnSpc>
                <a:spcPct val="90000"/>
              </a:lnSpc>
              <a:spcBef>
                <a:spcPts val="600"/>
              </a:spcBef>
              <a:spcAft>
                <a:spcPts val="0"/>
              </a:spcAft>
              <a:buSzPct val="100000"/>
              <a:buFont typeface="Arial"/>
              <a:buChar char="•"/>
            </a:pPr>
            <a:r>
              <a:rPr lang="en-US" sz="2200"/>
              <a:t> Compromise a lower-level employee’s email account such as a account manager in finance, sales, etc.</a:t>
            </a:r>
            <a:endParaRPr/>
          </a:p>
          <a:p>
            <a:pPr indent="-182880" lvl="2" marL="566928" rtl="0" algn="l">
              <a:lnSpc>
                <a:spcPct val="90000"/>
              </a:lnSpc>
              <a:spcBef>
                <a:spcPts val="600"/>
              </a:spcBef>
              <a:spcAft>
                <a:spcPts val="0"/>
              </a:spcAft>
              <a:buSzPct val="100000"/>
              <a:buFont typeface="Arial"/>
              <a:buChar char="•"/>
            </a:pPr>
            <a:r>
              <a:rPr lang="en-US" sz="2200"/>
              <a:t> Send fraudulent emails/invoices to vendors and instruct employees to make fraudulent payments or request sensitive data. </a:t>
            </a:r>
            <a:endParaRPr/>
          </a:p>
        </p:txBody>
      </p:sp>
      <p:pic>
        <p:nvPicPr>
          <p:cNvPr descr="Blocking spam e-mail, warning pop-up for phishing mail, network security concept. Business woman working on laptop computer at home with warning window" id="171" name="Google Shape;171;p10"/>
          <p:cNvPicPr preferRelativeResize="0"/>
          <p:nvPr/>
        </p:nvPicPr>
        <p:blipFill rotWithShape="1">
          <a:blip r:embed="rId4">
            <a:alphaModFix/>
          </a:blip>
          <a:srcRect b="0" l="0" r="0" t="0"/>
          <a:stretch/>
        </p:blipFill>
        <p:spPr>
          <a:xfrm>
            <a:off x="304800" y="2518562"/>
            <a:ext cx="3963377" cy="26160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11"/>
          <p:cNvSpPr txBox="1"/>
          <p:nvPr>
            <p:ph type="title"/>
          </p:nvPr>
        </p:nvSpPr>
        <p:spPr>
          <a:xfrm>
            <a:off x="1066799" y="272671"/>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Clintons 2016 Election Phishing Attack</a:t>
            </a:r>
            <a:endParaRPr/>
          </a:p>
        </p:txBody>
      </p:sp>
      <p:sp>
        <p:nvSpPr>
          <p:cNvPr id="177" name="Google Shape;177;p11"/>
          <p:cNvSpPr txBox="1"/>
          <p:nvPr>
            <p:ph idx="1" type="body"/>
          </p:nvPr>
        </p:nvSpPr>
        <p:spPr>
          <a:xfrm>
            <a:off x="621325" y="1836600"/>
            <a:ext cx="6580500" cy="4276500"/>
          </a:xfrm>
          <a:prstGeom prst="rect">
            <a:avLst/>
          </a:prstGeom>
          <a:noFill/>
          <a:ln>
            <a:noFill/>
          </a:ln>
        </p:spPr>
        <p:txBody>
          <a:bodyPr anchorCtr="0" anchor="t" bIns="45700" lIns="0" spcFirstLastPara="1" rIns="0" wrap="square" tIns="45700">
            <a:normAutofit fontScale="40000" lnSpcReduction="20000"/>
          </a:bodyPr>
          <a:lstStyle/>
          <a:p>
            <a:pPr indent="-38100" lvl="0" marL="91440" rtl="0" algn="l">
              <a:lnSpc>
                <a:spcPct val="90000"/>
              </a:lnSpc>
              <a:spcBef>
                <a:spcPts val="0"/>
              </a:spcBef>
              <a:spcAft>
                <a:spcPts val="0"/>
              </a:spcAft>
              <a:buSzPct val="34023"/>
              <a:buFont typeface="Arial"/>
              <a:buChar char="•"/>
            </a:pPr>
            <a:r>
              <a:rPr lang="en-US" sz="4114"/>
              <a:t> </a:t>
            </a:r>
            <a:r>
              <a:rPr lang="en-US" sz="4714"/>
              <a:t>One well known Phishing attack occurred during the 2016 US </a:t>
            </a:r>
            <a:r>
              <a:rPr lang="en-US" sz="4714"/>
              <a:t>presidential</a:t>
            </a:r>
            <a:r>
              <a:rPr lang="en-US" sz="4714"/>
              <a:t> election, and Hillary Clinton was the victim of this attack. </a:t>
            </a:r>
            <a:endParaRPr sz="4714"/>
          </a:p>
          <a:p>
            <a:pPr indent="-119756" lvl="0" marL="91440" rtl="0" algn="l">
              <a:lnSpc>
                <a:spcPct val="90000"/>
              </a:lnSpc>
              <a:spcBef>
                <a:spcPts val="1400"/>
              </a:spcBef>
              <a:spcAft>
                <a:spcPts val="0"/>
              </a:spcAft>
              <a:buSzPct val="100000"/>
              <a:buFont typeface="Arial"/>
              <a:buChar char="•"/>
            </a:pPr>
            <a:r>
              <a:rPr lang="en-US" sz="4714"/>
              <a:t> Russian hackers sent emails spoofed to look like they were from google, asking for members of Hillary’s team to boost security and change passwords but in reality, the emails directed them toward decoy websites that stole information. </a:t>
            </a:r>
            <a:endParaRPr sz="4714"/>
          </a:p>
          <a:p>
            <a:pPr indent="-119756" lvl="0" marL="91440" rtl="0" algn="l">
              <a:lnSpc>
                <a:spcPct val="90000"/>
              </a:lnSpc>
              <a:spcBef>
                <a:spcPts val="1400"/>
              </a:spcBef>
              <a:spcAft>
                <a:spcPts val="0"/>
              </a:spcAft>
              <a:buSzPct val="100000"/>
              <a:buFont typeface="Arial"/>
              <a:buChar char="•"/>
            </a:pPr>
            <a:r>
              <a:rPr lang="en-US" sz="4714"/>
              <a:t> Clinton's campaign was not an easy target, as they actually put lots of stress on digital safety. Even a top-notch group can fall victim to phishing. </a:t>
            </a:r>
            <a:endParaRPr sz="4714"/>
          </a:p>
          <a:p>
            <a:pPr indent="-119756" lvl="0" marL="91440" rtl="0" algn="l">
              <a:lnSpc>
                <a:spcPct val="90000"/>
              </a:lnSpc>
              <a:spcBef>
                <a:spcPts val="1400"/>
              </a:spcBef>
              <a:spcAft>
                <a:spcPts val="0"/>
              </a:spcAft>
              <a:buSzPct val="100000"/>
              <a:buFont typeface="Arial"/>
              <a:buChar char="•"/>
            </a:pPr>
            <a:r>
              <a:rPr lang="en-US" sz="4714"/>
              <a:t> Additional reading can be found </a:t>
            </a:r>
            <a:r>
              <a:rPr lang="en-US" sz="4714" u="sng">
                <a:solidFill>
                  <a:schemeClr val="hlink"/>
                </a:solidFill>
                <a:hlinkClick r:id="rId3"/>
              </a:rPr>
              <a:t>here</a:t>
            </a:r>
            <a:r>
              <a:rPr lang="en-US" sz="4714"/>
              <a:t>. (Check the link first, </a:t>
            </a:r>
            <a:r>
              <a:rPr lang="en-US" sz="4714"/>
              <a:t>it's</a:t>
            </a:r>
            <a:r>
              <a:rPr lang="en-US" sz="4714"/>
              <a:t> good practice!)</a:t>
            </a:r>
            <a:endParaRPr sz="4714"/>
          </a:p>
          <a:p>
            <a:pPr indent="0" lvl="0" marL="91440" rtl="0" algn="l">
              <a:lnSpc>
                <a:spcPct val="90000"/>
              </a:lnSpc>
              <a:spcBef>
                <a:spcPts val="1400"/>
              </a:spcBef>
              <a:spcAft>
                <a:spcPts val="0"/>
              </a:spcAft>
              <a:buSzPct val="100000"/>
              <a:buFont typeface="Arial"/>
              <a:buNone/>
            </a:pPr>
            <a:r>
              <a:t/>
            </a:r>
            <a:endParaRPr sz="1800"/>
          </a:p>
          <a:p>
            <a:pPr indent="0" lvl="0" marL="91440" rtl="0" algn="l">
              <a:lnSpc>
                <a:spcPct val="90000"/>
              </a:lnSpc>
              <a:spcBef>
                <a:spcPts val="1400"/>
              </a:spcBef>
              <a:spcAft>
                <a:spcPts val="0"/>
              </a:spcAft>
              <a:buSzPct val="100000"/>
              <a:buFont typeface="Arial"/>
              <a:buNone/>
            </a:pPr>
            <a:r>
              <a:t/>
            </a:r>
            <a:endParaRPr sz="1800"/>
          </a:p>
          <a:p>
            <a:pPr indent="0" lvl="0" marL="0" rtl="0" algn="l">
              <a:lnSpc>
                <a:spcPct val="90000"/>
              </a:lnSpc>
              <a:spcBef>
                <a:spcPts val="1400"/>
              </a:spcBef>
              <a:spcAft>
                <a:spcPts val="0"/>
              </a:spcAft>
              <a:buSzPct val="100000"/>
              <a:buNone/>
            </a:pPr>
            <a:r>
              <a:t/>
            </a:r>
            <a:endParaRPr sz="1800"/>
          </a:p>
          <a:p>
            <a:pPr indent="0" lvl="0" marL="0" rtl="0" algn="l">
              <a:lnSpc>
                <a:spcPct val="90000"/>
              </a:lnSpc>
              <a:spcBef>
                <a:spcPts val="1400"/>
              </a:spcBef>
              <a:spcAft>
                <a:spcPts val="0"/>
              </a:spcAft>
              <a:buSzPct val="100000"/>
              <a:buNone/>
            </a:pPr>
            <a:r>
              <a:t/>
            </a:r>
            <a:endParaRPr sz="1400"/>
          </a:p>
        </p:txBody>
      </p:sp>
      <p:pic>
        <p:nvPicPr>
          <p:cNvPr descr="America flag on blue background, US presidential election" id="178" name="Google Shape;178;p11"/>
          <p:cNvPicPr preferRelativeResize="0"/>
          <p:nvPr/>
        </p:nvPicPr>
        <p:blipFill rotWithShape="1">
          <a:blip r:embed="rId4">
            <a:alphaModFix/>
          </a:blip>
          <a:srcRect b="0" l="0" r="0" t="0"/>
          <a:stretch/>
        </p:blipFill>
        <p:spPr>
          <a:xfrm>
            <a:off x="7266900" y="2456461"/>
            <a:ext cx="4593722" cy="25726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12"/>
          <p:cNvSpPr txBox="1"/>
          <p:nvPr>
            <p:ph type="title"/>
          </p:nvPr>
        </p:nvSpPr>
        <p:spPr>
          <a:xfrm>
            <a:off x="2154535" y="-110571"/>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Bulk Phishing vs Spear Phishing</a:t>
            </a:r>
            <a:endParaRPr/>
          </a:p>
        </p:txBody>
      </p:sp>
      <p:pic>
        <p:nvPicPr>
          <p:cNvPr descr="A screenshot of a computer screen&#10;&#10;Description automatically generated" id="184" name="Google Shape;184;p12"/>
          <p:cNvPicPr preferRelativeResize="0"/>
          <p:nvPr/>
        </p:nvPicPr>
        <p:blipFill rotWithShape="1">
          <a:blip r:embed="rId3">
            <a:alphaModFix/>
          </a:blip>
          <a:srcRect b="0" l="0" r="0" t="0"/>
          <a:stretch/>
        </p:blipFill>
        <p:spPr>
          <a:xfrm>
            <a:off x="6163092" y="1723427"/>
            <a:ext cx="6028908" cy="5102591"/>
          </a:xfrm>
          <a:prstGeom prst="rect">
            <a:avLst/>
          </a:prstGeom>
          <a:noFill/>
          <a:ln>
            <a:noFill/>
          </a:ln>
        </p:spPr>
      </p:pic>
      <p:sp>
        <p:nvSpPr>
          <p:cNvPr id="185" name="Google Shape;185;p12"/>
          <p:cNvSpPr txBox="1"/>
          <p:nvPr/>
        </p:nvSpPr>
        <p:spPr>
          <a:xfrm>
            <a:off x="2154535" y="1372168"/>
            <a:ext cx="78829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Credit: https://www.crowdstrike.com/cybersecurity-101/phishing/spear-phishing/</a:t>
            </a:r>
            <a:endParaRPr/>
          </a:p>
        </p:txBody>
      </p:sp>
      <p:pic>
        <p:nvPicPr>
          <p:cNvPr descr="A screenshot of a computer&#10;&#10;Description automatically generated" id="186" name="Google Shape;186;p12"/>
          <p:cNvPicPr preferRelativeResize="0"/>
          <p:nvPr/>
        </p:nvPicPr>
        <p:blipFill rotWithShape="1">
          <a:blip r:embed="rId4">
            <a:alphaModFix/>
          </a:blip>
          <a:srcRect b="0" l="0" r="0" t="0"/>
          <a:stretch/>
        </p:blipFill>
        <p:spPr>
          <a:xfrm>
            <a:off x="0" y="1723427"/>
            <a:ext cx="6163092" cy="53259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13"/>
          <p:cNvSpPr txBox="1"/>
          <p:nvPr>
            <p:ph type="title"/>
          </p:nvPr>
        </p:nvSpPr>
        <p:spPr>
          <a:xfrm>
            <a:off x="1066799" y="272671"/>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i="0" lang="en-US">
                <a:latin typeface="Arial"/>
                <a:ea typeface="Arial"/>
                <a:cs typeface="Arial"/>
                <a:sym typeface="Arial"/>
              </a:rPr>
              <a:t>Which is legit?</a:t>
            </a:r>
            <a:endParaRPr/>
          </a:p>
        </p:txBody>
      </p:sp>
      <p:pic>
        <p:nvPicPr>
          <p:cNvPr id="192" name="Google Shape;192;p13"/>
          <p:cNvPicPr preferRelativeResize="0"/>
          <p:nvPr/>
        </p:nvPicPr>
        <p:blipFill rotWithShape="1">
          <a:blip r:embed="rId3">
            <a:alphaModFix/>
          </a:blip>
          <a:srcRect b="0" l="0" r="0" t="0"/>
          <a:stretch/>
        </p:blipFill>
        <p:spPr>
          <a:xfrm>
            <a:off x="272308" y="2054504"/>
            <a:ext cx="5168105" cy="2748992"/>
          </a:xfrm>
          <a:prstGeom prst="rect">
            <a:avLst/>
          </a:prstGeom>
          <a:noFill/>
          <a:ln>
            <a:noFill/>
          </a:ln>
        </p:spPr>
      </p:pic>
      <p:pic>
        <p:nvPicPr>
          <p:cNvPr descr="A screenshot of a computer&#10;&#10;Description automatically generated" id="193" name="Google Shape;193;p13"/>
          <p:cNvPicPr preferRelativeResize="0"/>
          <p:nvPr/>
        </p:nvPicPr>
        <p:blipFill rotWithShape="1">
          <a:blip r:embed="rId4">
            <a:alphaModFix/>
          </a:blip>
          <a:srcRect b="0" l="0" r="0" t="0"/>
          <a:stretch/>
        </p:blipFill>
        <p:spPr>
          <a:xfrm>
            <a:off x="6031582" y="1942282"/>
            <a:ext cx="5487404" cy="3884088"/>
          </a:xfrm>
          <a:prstGeom prst="rect">
            <a:avLst/>
          </a:prstGeom>
          <a:noFill/>
          <a:ln>
            <a:noFill/>
          </a:ln>
        </p:spPr>
      </p:pic>
      <p:sp>
        <p:nvSpPr>
          <p:cNvPr id="194" name="Google Shape;194;p13"/>
          <p:cNvSpPr txBox="1"/>
          <p:nvPr/>
        </p:nvSpPr>
        <p:spPr>
          <a:xfrm>
            <a:off x="673014" y="4803496"/>
            <a:ext cx="513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Credit : https://www.itgovernance.eu/blog/en/the-5-most-common-types-of-phishing-attack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14"/>
          <p:cNvSpPr txBox="1"/>
          <p:nvPr>
            <p:ph type="title"/>
          </p:nvPr>
        </p:nvSpPr>
        <p:spPr>
          <a:xfrm>
            <a:off x="1066799" y="272671"/>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i="0" lang="en-US">
                <a:latin typeface="Arial"/>
                <a:ea typeface="Arial"/>
                <a:cs typeface="Arial"/>
                <a:sym typeface="Arial"/>
              </a:rPr>
              <a:t>Which is legit?</a:t>
            </a:r>
            <a:endParaRPr/>
          </a:p>
        </p:txBody>
      </p:sp>
      <p:pic>
        <p:nvPicPr>
          <p:cNvPr id="200" name="Google Shape;200;p14"/>
          <p:cNvPicPr preferRelativeResize="0"/>
          <p:nvPr/>
        </p:nvPicPr>
        <p:blipFill rotWithShape="1">
          <a:blip r:embed="rId3">
            <a:alphaModFix/>
          </a:blip>
          <a:srcRect b="0" l="0" r="0" t="0"/>
          <a:stretch/>
        </p:blipFill>
        <p:spPr>
          <a:xfrm>
            <a:off x="315931" y="2054504"/>
            <a:ext cx="5168105" cy="2748992"/>
          </a:xfrm>
          <a:prstGeom prst="rect">
            <a:avLst/>
          </a:prstGeom>
          <a:noFill/>
          <a:ln>
            <a:noFill/>
          </a:ln>
        </p:spPr>
      </p:pic>
      <p:pic>
        <p:nvPicPr>
          <p:cNvPr descr="A screenshot of a computer&#10;&#10;Description automatically generated" id="201" name="Google Shape;201;p14"/>
          <p:cNvPicPr preferRelativeResize="0"/>
          <p:nvPr/>
        </p:nvPicPr>
        <p:blipFill rotWithShape="1">
          <a:blip r:embed="rId4">
            <a:alphaModFix/>
          </a:blip>
          <a:srcRect b="0" l="0" r="0" t="0"/>
          <a:stretch/>
        </p:blipFill>
        <p:spPr>
          <a:xfrm>
            <a:off x="7635235" y="2153297"/>
            <a:ext cx="3883751" cy="2748992"/>
          </a:xfrm>
          <a:prstGeom prst="rect">
            <a:avLst/>
          </a:prstGeom>
          <a:noFill/>
          <a:ln>
            <a:noFill/>
          </a:ln>
        </p:spPr>
      </p:pic>
      <p:sp>
        <p:nvSpPr>
          <p:cNvPr id="202" name="Google Shape;202;p14"/>
          <p:cNvSpPr txBox="1"/>
          <p:nvPr/>
        </p:nvSpPr>
        <p:spPr>
          <a:xfrm>
            <a:off x="433162" y="5332158"/>
            <a:ext cx="1132567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emails look very similar, but don’t be fooled, the one on the left is a Phishing attempt. </a:t>
            </a:r>
            <a:r>
              <a:rPr lang="en-US" sz="1800" u="sng">
                <a:solidFill>
                  <a:schemeClr val="dk1"/>
                </a:solidFill>
                <a:latin typeface="Calibri"/>
                <a:ea typeface="Calibri"/>
                <a:cs typeface="Calibri"/>
                <a:sym typeface="Calibri"/>
                <a:hlinkClick r:id="rId5">
                  <a:extLst>
                    <a:ext uri="{A12FA001-AC4F-418D-AE19-62706E023703}">
                      <ahyp:hlinkClr val="tx"/>
                    </a:ext>
                  </a:extLst>
                </a:hlinkClick>
              </a:rPr>
              <a:t>Olivia@amazonsupport.com</a:t>
            </a:r>
            <a:r>
              <a:rPr lang="en-US" sz="1800">
                <a:solidFill>
                  <a:schemeClr val="dk1"/>
                </a:solidFill>
                <a:latin typeface="Calibri"/>
                <a:ea typeface="Calibri"/>
                <a:cs typeface="Calibri"/>
                <a:sym typeface="Calibri"/>
              </a:rPr>
              <a:t> is an email that contains Amazon in it, but it is not legitimate. It can be VERY tricky!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4"/>
          <p:cNvSpPr txBox="1"/>
          <p:nvPr/>
        </p:nvSpPr>
        <p:spPr>
          <a:xfrm>
            <a:off x="673014" y="4803496"/>
            <a:ext cx="513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Credit : https://www.itgovernance.eu/blog/en/the-5-most-common-types-of-phishing-attack</a:t>
            </a:r>
            <a:endParaRPr/>
          </a:p>
        </p:txBody>
      </p:sp>
      <p:sp>
        <p:nvSpPr>
          <p:cNvPr id="204" name="Google Shape;204;p14"/>
          <p:cNvSpPr/>
          <p:nvPr/>
        </p:nvSpPr>
        <p:spPr>
          <a:xfrm>
            <a:off x="2899983" y="3196767"/>
            <a:ext cx="1651075" cy="1606729"/>
          </a:xfrm>
          <a:prstGeom prst="noSmoking">
            <a:avLst>
              <a:gd fmla="val 18750" name="adj"/>
            </a:avLst>
          </a:prstGeom>
          <a:solidFill>
            <a:srgbClr val="FF0000"/>
          </a:solidFill>
          <a:ln cap="flat" cmpd="sng" w="15875">
            <a:solidFill>
              <a:srgbClr val="425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05" name="Google Shape;205;p14"/>
          <p:cNvCxnSpPr/>
          <p:nvPr/>
        </p:nvCxnSpPr>
        <p:spPr>
          <a:xfrm flipH="1">
            <a:off x="9026769" y="2708031"/>
            <a:ext cx="1840523" cy="1292100"/>
          </a:xfrm>
          <a:prstGeom prst="straightConnector1">
            <a:avLst/>
          </a:prstGeom>
          <a:noFill/>
          <a:ln cap="flat" cmpd="sng" w="127000">
            <a:solidFill>
              <a:srgbClr val="92D050"/>
            </a:solidFill>
            <a:prstDash val="solid"/>
            <a:round/>
            <a:headEnd len="sm" w="sm" type="none"/>
            <a:tailEnd len="sm" w="sm" type="none"/>
          </a:ln>
        </p:spPr>
      </p:cxnSp>
      <p:cxnSp>
        <p:nvCxnSpPr>
          <p:cNvPr id="206" name="Google Shape;206;p14"/>
          <p:cNvCxnSpPr/>
          <p:nvPr/>
        </p:nvCxnSpPr>
        <p:spPr>
          <a:xfrm rot="10800000">
            <a:off x="8733693" y="3527793"/>
            <a:ext cx="386861" cy="472338"/>
          </a:xfrm>
          <a:prstGeom prst="straightConnector1">
            <a:avLst/>
          </a:prstGeom>
          <a:noFill/>
          <a:ln cap="flat" cmpd="sng" w="127000">
            <a:solidFill>
              <a:srgbClr val="92D050"/>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15"/>
          <p:cNvSpPr txBox="1"/>
          <p:nvPr>
            <p:ph type="title"/>
          </p:nvPr>
        </p:nvSpPr>
        <p:spPr>
          <a:xfrm>
            <a:off x="1066799" y="272671"/>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Smishing Examples</a:t>
            </a:r>
            <a:endParaRPr/>
          </a:p>
        </p:txBody>
      </p:sp>
      <p:pic>
        <p:nvPicPr>
          <p:cNvPr id="212" name="Google Shape;212;p15"/>
          <p:cNvPicPr preferRelativeResize="0"/>
          <p:nvPr/>
        </p:nvPicPr>
        <p:blipFill rotWithShape="1">
          <a:blip r:embed="rId3">
            <a:alphaModFix/>
          </a:blip>
          <a:srcRect b="0" l="0" r="0" t="0"/>
          <a:stretch/>
        </p:blipFill>
        <p:spPr>
          <a:xfrm>
            <a:off x="1066799" y="2330385"/>
            <a:ext cx="3161778" cy="2449666"/>
          </a:xfrm>
          <a:prstGeom prst="rect">
            <a:avLst/>
          </a:prstGeom>
          <a:noFill/>
          <a:ln>
            <a:noFill/>
          </a:ln>
        </p:spPr>
      </p:pic>
      <p:sp>
        <p:nvSpPr>
          <p:cNvPr id="213" name="Google Shape;213;p15"/>
          <p:cNvSpPr txBox="1"/>
          <p:nvPr/>
        </p:nvSpPr>
        <p:spPr>
          <a:xfrm>
            <a:off x="3675636" y="1765250"/>
            <a:ext cx="504407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Credit: https://www.proofpoint.com/us/threat-reference/smishing</a:t>
            </a:r>
            <a:endParaRPr/>
          </a:p>
        </p:txBody>
      </p:sp>
      <p:pic>
        <p:nvPicPr>
          <p:cNvPr descr="IRS Smishing Attack Example" id="214" name="Google Shape;214;p15"/>
          <p:cNvPicPr preferRelativeResize="0"/>
          <p:nvPr/>
        </p:nvPicPr>
        <p:blipFill rotWithShape="1">
          <a:blip r:embed="rId4">
            <a:alphaModFix/>
          </a:blip>
          <a:srcRect b="47361" l="2114" r="14286" t="9439"/>
          <a:stretch/>
        </p:blipFill>
        <p:spPr>
          <a:xfrm>
            <a:off x="4862186" y="2197862"/>
            <a:ext cx="2670975" cy="2449666"/>
          </a:xfrm>
          <a:prstGeom prst="rect">
            <a:avLst/>
          </a:prstGeom>
          <a:noFill/>
          <a:ln>
            <a:noFill/>
          </a:ln>
        </p:spPr>
      </p:pic>
      <p:pic>
        <p:nvPicPr>
          <p:cNvPr descr="FedEx Mobile Phishing Example – Smishing Attack" id="215" name="Google Shape;215;p15"/>
          <p:cNvPicPr preferRelativeResize="0"/>
          <p:nvPr/>
        </p:nvPicPr>
        <p:blipFill rotWithShape="1">
          <a:blip r:embed="rId5">
            <a:alphaModFix/>
          </a:blip>
          <a:srcRect b="45894" l="0" r="22653" t="25065"/>
          <a:stretch/>
        </p:blipFill>
        <p:spPr>
          <a:xfrm>
            <a:off x="8166770" y="2532521"/>
            <a:ext cx="3432331" cy="2162066"/>
          </a:xfrm>
          <a:prstGeom prst="rect">
            <a:avLst/>
          </a:prstGeom>
          <a:noFill/>
          <a:ln>
            <a:noFill/>
          </a:ln>
        </p:spPr>
      </p:pic>
      <p:sp>
        <p:nvSpPr>
          <p:cNvPr id="216" name="Google Shape;216;p15"/>
          <p:cNvSpPr txBox="1"/>
          <p:nvPr/>
        </p:nvSpPr>
        <p:spPr>
          <a:xfrm>
            <a:off x="689112" y="4780051"/>
            <a:ext cx="3429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link on this example leads to a malicious website. Always check links legitimacy before opening!</a:t>
            </a:r>
            <a:endParaRPr/>
          </a:p>
        </p:txBody>
      </p:sp>
      <p:sp>
        <p:nvSpPr>
          <p:cNvPr id="217" name="Google Shape;217;p15"/>
          <p:cNvSpPr txBox="1"/>
          <p:nvPr/>
        </p:nvSpPr>
        <p:spPr>
          <a:xfrm>
            <a:off x="4751721" y="4642283"/>
            <a:ext cx="267097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This example uses fear to get the victim to call the number which is where vishing will take place. This is a hybrid example with smishing and vishing.</a:t>
            </a:r>
            <a:endParaRPr/>
          </a:p>
        </p:txBody>
      </p:sp>
      <p:sp>
        <p:nvSpPr>
          <p:cNvPr id="218" name="Google Shape;218;p15"/>
          <p:cNvSpPr txBox="1"/>
          <p:nvPr/>
        </p:nvSpPr>
        <p:spPr>
          <a:xfrm>
            <a:off x="8180022" y="4736409"/>
            <a:ext cx="3160644"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example above is a very common smishing example from someone impersonating FEDEX , USPS, UPS or another package delivery company.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16"/>
          <p:cNvSpPr txBox="1"/>
          <p:nvPr>
            <p:ph type="title"/>
          </p:nvPr>
        </p:nvSpPr>
        <p:spPr>
          <a:xfrm>
            <a:off x="1066797" y="178886"/>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How to Prevent Phishing</a:t>
            </a:r>
            <a:endParaRPr/>
          </a:p>
        </p:txBody>
      </p:sp>
      <p:sp>
        <p:nvSpPr>
          <p:cNvPr id="224" name="Google Shape;224;p16"/>
          <p:cNvSpPr txBox="1"/>
          <p:nvPr>
            <p:ph idx="1" type="body"/>
          </p:nvPr>
        </p:nvSpPr>
        <p:spPr>
          <a:xfrm>
            <a:off x="187565" y="1758597"/>
            <a:ext cx="12004435" cy="4452891"/>
          </a:xfrm>
          <a:prstGeom prst="rect">
            <a:avLst/>
          </a:prstGeom>
          <a:noFill/>
          <a:ln>
            <a:noFill/>
          </a:ln>
        </p:spPr>
        <p:txBody>
          <a:bodyPr anchorCtr="0" anchor="t" bIns="45700" lIns="0" spcFirstLastPara="1" rIns="0" wrap="square" tIns="45700">
            <a:noAutofit/>
          </a:bodyPr>
          <a:lstStyle/>
          <a:p>
            <a:pPr indent="-101600" lvl="0" marL="91440" rtl="0" algn="l">
              <a:lnSpc>
                <a:spcPct val="90000"/>
              </a:lnSpc>
              <a:spcBef>
                <a:spcPts val="0"/>
              </a:spcBef>
              <a:spcAft>
                <a:spcPts val="0"/>
              </a:spcAft>
              <a:buSzPts val="1600"/>
              <a:buFont typeface="Arial"/>
              <a:buChar char="•"/>
            </a:pPr>
            <a:r>
              <a:rPr lang="en-US" sz="1600"/>
              <a:t> Do not click on links in emails unless its 100% secure!</a:t>
            </a:r>
            <a:endParaRPr/>
          </a:p>
          <a:p>
            <a:pPr indent="-101600" lvl="0" marL="91440" rtl="0" algn="l">
              <a:lnSpc>
                <a:spcPct val="90000"/>
              </a:lnSpc>
              <a:spcBef>
                <a:spcPts val="1400"/>
              </a:spcBef>
              <a:spcAft>
                <a:spcPts val="0"/>
              </a:spcAft>
              <a:buSzPts val="1600"/>
              <a:buFont typeface="Arial"/>
              <a:buChar char="•"/>
            </a:pPr>
            <a:r>
              <a:rPr lang="en-US" sz="1600"/>
              <a:t> Keep software updated, hackers rely on old software with holes in it to do their damage.</a:t>
            </a:r>
            <a:endParaRPr/>
          </a:p>
          <a:p>
            <a:pPr indent="-101600" lvl="0" marL="91440" rtl="0" algn="l">
              <a:lnSpc>
                <a:spcPct val="90000"/>
              </a:lnSpc>
              <a:spcBef>
                <a:spcPts val="1400"/>
              </a:spcBef>
              <a:spcAft>
                <a:spcPts val="0"/>
              </a:spcAft>
              <a:buSzPts val="1600"/>
              <a:buFont typeface="Arial"/>
              <a:buChar char="•"/>
            </a:pPr>
            <a:r>
              <a:rPr lang="en-US" sz="1600"/>
              <a:t> Get an email security program that filters out common phishing scams.</a:t>
            </a:r>
            <a:endParaRPr/>
          </a:p>
          <a:p>
            <a:pPr indent="-101600" lvl="0" marL="91440" rtl="0" algn="l">
              <a:lnSpc>
                <a:spcPct val="90000"/>
              </a:lnSpc>
              <a:spcBef>
                <a:spcPts val="1400"/>
              </a:spcBef>
              <a:spcAft>
                <a:spcPts val="0"/>
              </a:spcAft>
              <a:buSzPts val="1600"/>
              <a:buFont typeface="Arial"/>
              <a:buChar char="•"/>
            </a:pPr>
            <a:r>
              <a:rPr lang="en-US" sz="1600"/>
              <a:t> Use your brain! Is it too good to be true? If the answer is yes, then it is probably a phishing attempt.</a:t>
            </a:r>
            <a:endParaRPr/>
          </a:p>
          <a:p>
            <a:pPr indent="-101600" lvl="0" marL="91440" rtl="0" algn="l">
              <a:lnSpc>
                <a:spcPct val="90000"/>
              </a:lnSpc>
              <a:spcBef>
                <a:spcPts val="1400"/>
              </a:spcBef>
              <a:spcAft>
                <a:spcPts val="0"/>
              </a:spcAft>
              <a:buSzPts val="1600"/>
              <a:buFont typeface="Arial"/>
              <a:buChar char="•"/>
            </a:pPr>
            <a:r>
              <a:rPr lang="en-US" sz="1600"/>
              <a:t> Monitor your online accounts regularly.</a:t>
            </a:r>
            <a:endParaRPr/>
          </a:p>
          <a:p>
            <a:pPr indent="-101600" lvl="0" marL="91440" rtl="0" algn="l">
              <a:lnSpc>
                <a:spcPct val="90000"/>
              </a:lnSpc>
              <a:spcBef>
                <a:spcPts val="1400"/>
              </a:spcBef>
              <a:spcAft>
                <a:spcPts val="0"/>
              </a:spcAft>
              <a:buSzPts val="1600"/>
              <a:buFont typeface="Arial"/>
              <a:buChar char="•"/>
            </a:pPr>
            <a:r>
              <a:rPr lang="en-US" sz="1600"/>
              <a:t> Don’t give out personal info over email.</a:t>
            </a:r>
            <a:endParaRPr/>
          </a:p>
          <a:p>
            <a:pPr indent="-101600" lvl="0" marL="91440" rtl="0" algn="l">
              <a:lnSpc>
                <a:spcPct val="90000"/>
              </a:lnSpc>
              <a:spcBef>
                <a:spcPts val="1400"/>
              </a:spcBef>
              <a:spcAft>
                <a:spcPts val="0"/>
              </a:spcAft>
              <a:buSzPts val="1600"/>
              <a:buFont typeface="Arial"/>
              <a:buChar char="•"/>
            </a:pPr>
            <a:r>
              <a:rPr lang="en-US" sz="1600"/>
              <a:t> Keep an eye out for emotional lures, such as urgency or ridiculous allegations in emails, calls and texts.</a:t>
            </a:r>
            <a:endParaRPr/>
          </a:p>
          <a:p>
            <a:pPr indent="-101600" lvl="0" marL="91440" rtl="0" algn="l">
              <a:lnSpc>
                <a:spcPct val="90000"/>
              </a:lnSpc>
              <a:spcBef>
                <a:spcPts val="1400"/>
              </a:spcBef>
              <a:spcAft>
                <a:spcPts val="0"/>
              </a:spcAft>
              <a:buSzPts val="1600"/>
              <a:buFont typeface="Arial"/>
              <a:buChar char="•"/>
            </a:pPr>
            <a:r>
              <a:rPr lang="en-US" sz="1600"/>
              <a:t> Avoid responding to texts and calls from random numbers.</a:t>
            </a:r>
            <a:endParaRPr/>
          </a:p>
          <a:p>
            <a:pPr indent="-101600" lvl="0" marL="91440" rtl="0" algn="l">
              <a:lnSpc>
                <a:spcPct val="90000"/>
              </a:lnSpc>
              <a:spcBef>
                <a:spcPts val="1400"/>
              </a:spcBef>
              <a:spcAft>
                <a:spcPts val="0"/>
              </a:spcAft>
              <a:buSzPts val="1600"/>
              <a:buFont typeface="Arial"/>
              <a:buChar char="•"/>
            </a:pPr>
            <a:r>
              <a:rPr lang="en-US" sz="1600"/>
              <a:t> Look out for poor spelling and inconsistent grammar in emails, Aswell as very vague statements such as “Your account has been compromised”.</a:t>
            </a:r>
            <a:endParaRPr/>
          </a:p>
          <a:p>
            <a:pPr indent="-101600" lvl="0" marL="91440" rtl="0" algn="l">
              <a:lnSpc>
                <a:spcPct val="90000"/>
              </a:lnSpc>
              <a:spcBef>
                <a:spcPts val="1400"/>
              </a:spcBef>
              <a:spcAft>
                <a:spcPts val="0"/>
              </a:spcAft>
              <a:buSzPts val="1600"/>
              <a:buFont typeface="Arial"/>
              <a:buChar char="•"/>
            </a:pPr>
            <a:r>
              <a:rPr lang="en-US" sz="1600"/>
              <a:t> Always check the email sender. EX</a:t>
            </a:r>
            <a:r>
              <a:rPr lang="en-US" sz="1600">
                <a:solidFill>
                  <a:srgbClr val="2553D5"/>
                </a:solidFill>
              </a:rPr>
              <a:t>: </a:t>
            </a:r>
            <a:r>
              <a:rPr lang="en-US" sz="1600" u="sng">
                <a:solidFill>
                  <a:srgbClr val="2553D5"/>
                </a:solidFill>
              </a:rPr>
              <a:t>admin@microsoft.com</a:t>
            </a:r>
            <a:r>
              <a:rPr lang="en-US" sz="1600">
                <a:solidFill>
                  <a:srgbClr val="2553D5"/>
                </a:solidFill>
              </a:rPr>
              <a:t> </a:t>
            </a:r>
            <a:r>
              <a:rPr lang="en-US" sz="1600"/>
              <a:t>vs </a:t>
            </a:r>
            <a:r>
              <a:rPr lang="en-US" sz="1600" u="sng">
                <a:solidFill>
                  <a:schemeClr val="hlink"/>
                </a:solidFill>
                <a:hlinkClick r:id="rId3"/>
              </a:rPr>
              <a:t>admin@rnicrosoft.com</a:t>
            </a:r>
            <a:r>
              <a:rPr lang="en-US" sz="1600"/>
              <a:t>.</a:t>
            </a:r>
            <a:endParaRPr/>
          </a:p>
          <a:p>
            <a:pPr indent="-101600" lvl="0" marL="91440" rtl="0" algn="l">
              <a:lnSpc>
                <a:spcPct val="90000"/>
              </a:lnSpc>
              <a:spcBef>
                <a:spcPts val="1400"/>
              </a:spcBef>
              <a:spcAft>
                <a:spcPts val="0"/>
              </a:spcAft>
              <a:buSzPts val="1600"/>
              <a:buFont typeface="Arial"/>
              <a:buChar char="•"/>
            </a:pPr>
            <a:r>
              <a:rPr lang="en-US" sz="1600"/>
              <a:t> There is no way to train and recognize every single phishing attempt out there, so it is important to always be aware as they continue to evolve.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p17"/>
          <p:cNvSpPr/>
          <p:nvPr/>
        </p:nvSpPr>
        <p:spPr>
          <a:xfrm>
            <a:off x="1507"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507" y="4953000"/>
            <a:ext cx="12188952" cy="1905000"/>
          </a:xfrm>
          <a:prstGeom prst="rect">
            <a:avLst/>
          </a:prstGeom>
          <a:solidFill>
            <a:srgbClr val="8283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txBox="1"/>
          <p:nvPr>
            <p:ph type="title"/>
          </p:nvPr>
        </p:nvSpPr>
        <p:spPr>
          <a:xfrm>
            <a:off x="1066800" y="5252936"/>
            <a:ext cx="10058400" cy="102871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5000"/>
              </a:lnSpc>
              <a:spcBef>
                <a:spcPts val="0"/>
              </a:spcBef>
              <a:spcAft>
                <a:spcPts val="0"/>
              </a:spcAft>
              <a:buClr>
                <a:srgbClr val="FFFFFF"/>
              </a:buClr>
              <a:buSzPct val="100000"/>
              <a:buFont typeface="Arial"/>
              <a:buNone/>
            </a:pPr>
            <a:r>
              <a:rPr lang="en-US">
                <a:solidFill>
                  <a:srgbClr val="FFFFFF"/>
                </a:solidFill>
                <a:latin typeface="Arial"/>
                <a:ea typeface="Arial"/>
                <a:cs typeface="Arial"/>
                <a:sym typeface="Arial"/>
              </a:rPr>
              <a:t>Thank You for Your Time!</a:t>
            </a:r>
            <a:br>
              <a:rPr lang="en-US">
                <a:solidFill>
                  <a:srgbClr val="FFFFFF"/>
                </a:solidFill>
                <a:latin typeface="Arial"/>
                <a:ea typeface="Arial"/>
                <a:cs typeface="Arial"/>
                <a:sym typeface="Arial"/>
              </a:rPr>
            </a:br>
            <a:r>
              <a:rPr lang="en-US">
                <a:solidFill>
                  <a:srgbClr val="FFFFFF"/>
                </a:solidFill>
                <a:latin typeface="Arial"/>
                <a:ea typeface="Arial"/>
                <a:cs typeface="Arial"/>
                <a:sym typeface="Arial"/>
              </a:rPr>
              <a:t>Please fill out the survey on the QR code!</a:t>
            </a:r>
            <a:endParaRPr>
              <a:solidFill>
                <a:srgbClr val="FFFFFF"/>
              </a:solidFill>
            </a:endParaRPr>
          </a:p>
        </p:txBody>
      </p:sp>
      <p:sp>
        <p:nvSpPr>
          <p:cNvPr id="232" name="Google Shape;232;p17"/>
          <p:cNvSpPr txBox="1"/>
          <p:nvPr>
            <p:ph idx="1" type="body"/>
          </p:nvPr>
        </p:nvSpPr>
        <p:spPr>
          <a:xfrm>
            <a:off x="1097280" y="1086678"/>
            <a:ext cx="10027920" cy="4330148"/>
          </a:xfrm>
          <a:prstGeom prst="rect">
            <a:avLst/>
          </a:prstGeom>
          <a:noFill/>
          <a:ln>
            <a:noFill/>
          </a:ln>
        </p:spPr>
        <p:txBody>
          <a:bodyPr anchorCtr="0" anchor="t" bIns="45700" lIns="0" spcFirstLastPara="1" rIns="0" wrap="square" tIns="45700">
            <a:normAutofit fontScale="40000" lnSpcReduction="20000"/>
          </a:bodyPr>
          <a:lstStyle/>
          <a:p>
            <a:pPr indent="-91440" lvl="0" marL="91440" rtl="0" algn="l">
              <a:lnSpc>
                <a:spcPct val="170000"/>
              </a:lnSpc>
              <a:spcBef>
                <a:spcPts val="0"/>
              </a:spcBef>
              <a:spcAft>
                <a:spcPts val="0"/>
              </a:spcAft>
              <a:buSzPct val="100000"/>
              <a:buFont typeface="Arial"/>
              <a:buChar char="•"/>
            </a:pPr>
            <a:r>
              <a:rPr lang="en-US" sz="2500" u="sng">
                <a:solidFill>
                  <a:schemeClr val="hlink"/>
                </a:solidFill>
                <a:latin typeface="Helvetica Neue"/>
                <a:ea typeface="Helvetica Neue"/>
                <a:cs typeface="Helvetica Neue"/>
                <a:sym typeface="Helvetica Neue"/>
                <a:hlinkClick r:id="rId3"/>
              </a:rPr>
              <a:t>https://www.ibm.com/topics/phishing</a:t>
            </a:r>
            <a:endParaRPr sz="2500">
              <a:latin typeface="Helvetica Neue"/>
              <a:ea typeface="Helvetica Neue"/>
              <a:cs typeface="Helvetica Neue"/>
              <a:sym typeface="Helvetica Neue"/>
            </a:endParaRPr>
          </a:p>
          <a:p>
            <a:pPr indent="-91440" lvl="0" marL="91440" rtl="0" algn="l">
              <a:lnSpc>
                <a:spcPct val="170000"/>
              </a:lnSpc>
              <a:spcBef>
                <a:spcPts val="1400"/>
              </a:spcBef>
              <a:spcAft>
                <a:spcPts val="0"/>
              </a:spcAft>
              <a:buSzPct val="100000"/>
              <a:buFont typeface="Arial"/>
              <a:buChar char="•"/>
            </a:pPr>
            <a:r>
              <a:rPr lang="en-US" sz="2500" u="sng">
                <a:solidFill>
                  <a:schemeClr val="hlink"/>
                </a:solidFill>
                <a:latin typeface="Helvetica Neue"/>
                <a:ea typeface="Helvetica Neue"/>
                <a:cs typeface="Helvetica Neue"/>
                <a:sym typeface="Helvetica Neue"/>
                <a:hlinkClick r:id="rId4"/>
              </a:rPr>
              <a:t>https://www.cisco.com/c/en/us/products/security/email-security/what-is-phishing.html#~phishing-attacks</a:t>
            </a:r>
            <a:endParaRPr sz="2500">
              <a:latin typeface="Helvetica Neue"/>
              <a:ea typeface="Helvetica Neue"/>
              <a:cs typeface="Helvetica Neue"/>
              <a:sym typeface="Helvetica Neue"/>
            </a:endParaRPr>
          </a:p>
          <a:p>
            <a:pPr indent="-91440" lvl="0" marL="91440" rtl="0" algn="l">
              <a:lnSpc>
                <a:spcPct val="170000"/>
              </a:lnSpc>
              <a:spcBef>
                <a:spcPts val="1400"/>
              </a:spcBef>
              <a:spcAft>
                <a:spcPts val="0"/>
              </a:spcAft>
              <a:buSzPct val="100000"/>
              <a:buFont typeface="Arial"/>
              <a:buChar char="•"/>
            </a:pPr>
            <a:r>
              <a:rPr lang="en-US" sz="2500" u="sng">
                <a:solidFill>
                  <a:schemeClr val="hlink"/>
                </a:solidFill>
                <a:latin typeface="Helvetica Neue"/>
                <a:ea typeface="Helvetica Neue"/>
                <a:cs typeface="Helvetica Neue"/>
                <a:sym typeface="Helvetica Neue"/>
                <a:hlinkClick r:id="rId5"/>
              </a:rPr>
              <a:t>https://www.cisco.com/c/dam/en_us/about/doing_business/trust-center/docs/phishing-program-infographic.pdf</a:t>
            </a:r>
            <a:endParaRPr sz="2500">
              <a:latin typeface="Helvetica Neue"/>
              <a:ea typeface="Helvetica Neue"/>
              <a:cs typeface="Helvetica Neue"/>
              <a:sym typeface="Helvetica Neue"/>
            </a:endParaRPr>
          </a:p>
          <a:p>
            <a:pPr indent="-91440" lvl="0" marL="91440" rtl="0" algn="l">
              <a:lnSpc>
                <a:spcPct val="170000"/>
              </a:lnSpc>
              <a:spcBef>
                <a:spcPts val="1400"/>
              </a:spcBef>
              <a:spcAft>
                <a:spcPts val="0"/>
              </a:spcAft>
              <a:buSzPct val="100000"/>
              <a:buFont typeface="Arial"/>
              <a:buChar char="•"/>
            </a:pPr>
            <a:r>
              <a:rPr lang="en-US" sz="2500" u="sng">
                <a:solidFill>
                  <a:schemeClr val="hlink"/>
                </a:solidFill>
                <a:latin typeface="Helvetica Neue"/>
                <a:ea typeface="Helvetica Neue"/>
                <a:cs typeface="Helvetica Neue"/>
                <a:sym typeface="Helvetica Neue"/>
                <a:hlinkClick r:id="rId6"/>
              </a:rPr>
              <a:t>https://www.ncsc.gov.uk/guidance/phishing</a:t>
            </a:r>
            <a:endParaRPr sz="2500">
              <a:latin typeface="Helvetica Neue"/>
              <a:ea typeface="Helvetica Neue"/>
              <a:cs typeface="Helvetica Neue"/>
              <a:sym typeface="Helvetica Neue"/>
            </a:endParaRPr>
          </a:p>
          <a:p>
            <a:pPr indent="-91440" lvl="0" marL="91440" rtl="0" algn="l">
              <a:lnSpc>
                <a:spcPct val="170000"/>
              </a:lnSpc>
              <a:spcBef>
                <a:spcPts val="1400"/>
              </a:spcBef>
              <a:spcAft>
                <a:spcPts val="0"/>
              </a:spcAft>
              <a:buSzPct val="100000"/>
              <a:buFont typeface="Arial"/>
              <a:buChar char="•"/>
            </a:pPr>
            <a:r>
              <a:rPr lang="en-US" sz="2500" u="sng">
                <a:solidFill>
                  <a:schemeClr val="hlink"/>
                </a:solidFill>
                <a:latin typeface="Helvetica Neue"/>
                <a:ea typeface="Helvetica Neue"/>
                <a:cs typeface="Helvetica Neue"/>
                <a:sym typeface="Helvetica Neue"/>
                <a:hlinkClick r:id="rId7"/>
              </a:rPr>
              <a:t>https://www.cnbc.com/2019/03/27/phishing-email-scam-stole-100-million-from-facebook-and-google.html</a:t>
            </a:r>
            <a:endParaRPr sz="2500">
              <a:latin typeface="Helvetica Neue"/>
              <a:ea typeface="Helvetica Neue"/>
              <a:cs typeface="Helvetica Neue"/>
              <a:sym typeface="Helvetica Neue"/>
            </a:endParaRPr>
          </a:p>
          <a:p>
            <a:pPr indent="-91440" lvl="0" marL="91440" rtl="0" algn="l">
              <a:lnSpc>
                <a:spcPct val="170000"/>
              </a:lnSpc>
              <a:spcBef>
                <a:spcPts val="1400"/>
              </a:spcBef>
              <a:spcAft>
                <a:spcPts val="0"/>
              </a:spcAft>
              <a:buSzPct val="100000"/>
              <a:buFont typeface="Arial"/>
              <a:buChar char="•"/>
            </a:pPr>
            <a:r>
              <a:rPr lang="en-US" sz="2500" u="sng">
                <a:solidFill>
                  <a:schemeClr val="hlink"/>
                </a:solidFill>
                <a:latin typeface="Helvetica Neue"/>
                <a:ea typeface="Helvetica Neue"/>
                <a:cs typeface="Helvetica Neue"/>
                <a:sym typeface="Helvetica Neue"/>
                <a:hlinkClick r:id="rId8"/>
              </a:rPr>
              <a:t>https://www.itgovernance.eu/blog/en/the-5-most-common-types-of-phishing-attack</a:t>
            </a:r>
            <a:endParaRPr sz="2500">
              <a:latin typeface="Helvetica Neue"/>
              <a:ea typeface="Helvetica Neue"/>
              <a:cs typeface="Helvetica Neue"/>
              <a:sym typeface="Helvetica Neue"/>
            </a:endParaRPr>
          </a:p>
          <a:p>
            <a:pPr indent="-91440" lvl="0" marL="91440" rtl="0" algn="l">
              <a:lnSpc>
                <a:spcPct val="170000"/>
              </a:lnSpc>
              <a:spcBef>
                <a:spcPts val="1400"/>
              </a:spcBef>
              <a:spcAft>
                <a:spcPts val="0"/>
              </a:spcAft>
              <a:buSzPct val="100000"/>
              <a:buFont typeface="Arial"/>
              <a:buChar char="•"/>
            </a:pPr>
            <a:r>
              <a:rPr lang="en-US" sz="2500" u="sng">
                <a:solidFill>
                  <a:schemeClr val="hlink"/>
                </a:solidFill>
                <a:latin typeface="Helvetica Neue"/>
                <a:ea typeface="Helvetica Neue"/>
                <a:cs typeface="Helvetica Neue"/>
                <a:sym typeface="Helvetica Neue"/>
                <a:hlinkClick r:id="rId9"/>
              </a:rPr>
              <a:t>https://www.proofpoint.com/us/threat-reference/smishing</a:t>
            </a:r>
            <a:endParaRPr sz="2500">
              <a:latin typeface="Helvetica Neue"/>
              <a:ea typeface="Helvetica Neue"/>
              <a:cs typeface="Helvetica Neue"/>
              <a:sym typeface="Helvetica Neue"/>
            </a:endParaRPr>
          </a:p>
          <a:p>
            <a:pPr indent="-91440" lvl="0" marL="91440" rtl="0" algn="l">
              <a:lnSpc>
                <a:spcPct val="170000"/>
              </a:lnSpc>
              <a:spcBef>
                <a:spcPts val="1400"/>
              </a:spcBef>
              <a:spcAft>
                <a:spcPts val="0"/>
              </a:spcAft>
              <a:buSzPct val="100000"/>
              <a:buFont typeface="Arial"/>
              <a:buChar char="•"/>
            </a:pPr>
            <a:r>
              <a:rPr lang="en-US" sz="2500" u="sng">
                <a:solidFill>
                  <a:schemeClr val="hlink"/>
                </a:solidFill>
                <a:latin typeface="Helvetica Neue"/>
                <a:ea typeface="Helvetica Neue"/>
                <a:cs typeface="Helvetica Neue"/>
                <a:sym typeface="Helvetica Neue"/>
                <a:hlinkClick r:id="rId10"/>
              </a:rPr>
              <a:t>https://www.crowdstrike.com/cybersecurity-101/phishing/spear-phishing/</a:t>
            </a:r>
            <a:endParaRPr sz="2500">
              <a:latin typeface="Helvetica Neue"/>
              <a:ea typeface="Helvetica Neue"/>
              <a:cs typeface="Helvetica Neue"/>
              <a:sym typeface="Helvetica Neue"/>
            </a:endParaRPr>
          </a:p>
          <a:p>
            <a:pPr indent="-91440" lvl="0" marL="91440" rtl="0" algn="l">
              <a:lnSpc>
                <a:spcPct val="170000"/>
              </a:lnSpc>
              <a:spcBef>
                <a:spcPts val="1400"/>
              </a:spcBef>
              <a:spcAft>
                <a:spcPts val="0"/>
              </a:spcAft>
              <a:buSzPct val="100000"/>
              <a:buFont typeface="Arial"/>
              <a:buChar char="•"/>
            </a:pPr>
            <a:r>
              <a:rPr lang="en-US" sz="2500" u="sng">
                <a:solidFill>
                  <a:schemeClr val="hlink"/>
                </a:solidFill>
                <a:latin typeface="Arial"/>
                <a:ea typeface="Arial"/>
                <a:cs typeface="Arial"/>
                <a:sym typeface="Arial"/>
                <a:hlinkClick r:id="rId11"/>
              </a:rPr>
              <a:t>https://stock.adobe.com/</a:t>
            </a:r>
            <a:endParaRPr sz="2500">
              <a:latin typeface="Helvetica Neue"/>
              <a:ea typeface="Helvetica Neue"/>
              <a:cs typeface="Helvetica Neue"/>
              <a:sym typeface="Helvetica Neue"/>
            </a:endParaRPr>
          </a:p>
          <a:p>
            <a:pPr indent="-91440" lvl="0" marL="91440" rtl="0" algn="l">
              <a:lnSpc>
                <a:spcPct val="90000"/>
              </a:lnSpc>
              <a:spcBef>
                <a:spcPts val="1400"/>
              </a:spcBef>
              <a:spcAft>
                <a:spcPts val="0"/>
              </a:spcAft>
              <a:buSzPct val="100000"/>
              <a:buChar char=" "/>
            </a:pPr>
            <a:br>
              <a:rPr lang="en-US">
                <a:latin typeface="Helvetica Neue"/>
                <a:ea typeface="Helvetica Neue"/>
                <a:cs typeface="Helvetica Neue"/>
                <a:sym typeface="Helvetica Neue"/>
              </a:rPr>
            </a:br>
            <a:endParaRPr>
              <a:latin typeface="Helvetica Neue"/>
              <a:ea typeface="Helvetica Neue"/>
              <a:cs typeface="Helvetica Neue"/>
              <a:sym typeface="Helvetica Neue"/>
            </a:endParaRPr>
          </a:p>
          <a:p>
            <a:pPr indent="-40639" lvl="0" marL="91440" rtl="0" algn="l">
              <a:lnSpc>
                <a:spcPct val="90000"/>
              </a:lnSpc>
              <a:spcBef>
                <a:spcPts val="1400"/>
              </a:spcBef>
              <a:spcAft>
                <a:spcPts val="0"/>
              </a:spcAft>
              <a:buSzPct val="100000"/>
              <a:buNone/>
            </a:pPr>
            <a:r>
              <a:t/>
            </a:r>
            <a:endParaRPr/>
          </a:p>
        </p:txBody>
      </p:sp>
      <p:sp>
        <p:nvSpPr>
          <p:cNvPr id="233" name="Google Shape;233;p17"/>
          <p:cNvSpPr/>
          <p:nvPr/>
        </p:nvSpPr>
        <p:spPr>
          <a:xfrm>
            <a:off x="1507" y="4906176"/>
            <a:ext cx="12188952" cy="64008"/>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txBox="1"/>
          <p:nvPr/>
        </p:nvSpPr>
        <p:spPr>
          <a:xfrm>
            <a:off x="1066783" y="-387491"/>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3F3F3F"/>
              </a:buClr>
              <a:buSzPts val="4800"/>
              <a:buFont typeface="Arial"/>
              <a:buNone/>
            </a:pPr>
            <a:r>
              <a:rPr lang="en-US" sz="4800">
                <a:solidFill>
                  <a:srgbClr val="3F3F3F"/>
                </a:solidFill>
                <a:latin typeface="Arial"/>
                <a:ea typeface="Arial"/>
                <a:cs typeface="Arial"/>
                <a:sym typeface="Arial"/>
              </a:rPr>
              <a:t>Citations</a:t>
            </a:r>
            <a:endParaRPr sz="4800">
              <a:solidFill>
                <a:srgbClr val="3F3F3F"/>
              </a:solidFill>
              <a:latin typeface="Calibri"/>
              <a:ea typeface="Calibri"/>
              <a:cs typeface="Calibri"/>
              <a:sym typeface="Calibri"/>
            </a:endParaRPr>
          </a:p>
        </p:txBody>
      </p:sp>
      <p:pic>
        <p:nvPicPr>
          <p:cNvPr descr="A qr code on a white background&#10;&#10;Description automatically generated" id="235" name="Google Shape;235;p17"/>
          <p:cNvPicPr preferRelativeResize="0"/>
          <p:nvPr/>
        </p:nvPicPr>
        <p:blipFill rotWithShape="1">
          <a:blip r:embed="rId12">
            <a:alphaModFix/>
          </a:blip>
          <a:srcRect b="0" l="0" r="0" t="0"/>
          <a:stretch/>
        </p:blipFill>
        <p:spPr>
          <a:xfrm>
            <a:off x="8825494" y="1362570"/>
            <a:ext cx="2269226" cy="23493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What is Phishing?</a:t>
            </a:r>
            <a:endParaRPr/>
          </a:p>
        </p:txBody>
      </p:sp>
      <p:sp>
        <p:nvSpPr>
          <p:cNvPr id="113" name="Google Shape;113;p2"/>
          <p:cNvSpPr txBox="1"/>
          <p:nvPr>
            <p:ph idx="1" type="body"/>
          </p:nvPr>
        </p:nvSpPr>
        <p:spPr>
          <a:xfrm>
            <a:off x="1097279" y="1845733"/>
            <a:ext cx="6454987" cy="4437835"/>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Arial"/>
              <a:buChar char="•"/>
            </a:pPr>
            <a:r>
              <a:rPr lang="en-US"/>
              <a:t>Phishing is a cyberattack that uses fraudulent emails, calls, texts, or other forms of communication to get people to give sensitive data, download malware onto their device, or other devious activities.</a:t>
            </a:r>
            <a:endParaRPr/>
          </a:p>
          <a:p>
            <a:pPr indent="-127000" lvl="0" marL="91440" rtl="0" algn="l">
              <a:lnSpc>
                <a:spcPct val="90000"/>
              </a:lnSpc>
              <a:spcBef>
                <a:spcPts val="1400"/>
              </a:spcBef>
              <a:spcAft>
                <a:spcPts val="0"/>
              </a:spcAft>
              <a:buSzPts val="2000"/>
              <a:buFont typeface="Arial"/>
              <a:buChar char="•"/>
            </a:pPr>
            <a:r>
              <a:rPr lang="en-US"/>
              <a:t> Phishers send out “bait” to potential victims waiting for them to bite and be tricked.</a:t>
            </a:r>
            <a:endParaRPr/>
          </a:p>
          <a:p>
            <a:pPr indent="-127000" lvl="0" marL="91440" rtl="0" algn="l">
              <a:lnSpc>
                <a:spcPct val="90000"/>
              </a:lnSpc>
              <a:spcBef>
                <a:spcPts val="1400"/>
              </a:spcBef>
              <a:spcAft>
                <a:spcPts val="0"/>
              </a:spcAft>
              <a:buSzPts val="2000"/>
              <a:buFont typeface="Arial"/>
              <a:buChar char="•"/>
            </a:pPr>
            <a:r>
              <a:rPr lang="en-US"/>
              <a:t> It is a form of social engineering, essentially manipulating people.</a:t>
            </a:r>
            <a:endParaRPr/>
          </a:p>
          <a:p>
            <a:pPr indent="-127000" lvl="0" marL="91440" rtl="0" algn="l">
              <a:lnSpc>
                <a:spcPct val="90000"/>
              </a:lnSpc>
              <a:spcBef>
                <a:spcPts val="1400"/>
              </a:spcBef>
              <a:spcAft>
                <a:spcPts val="0"/>
              </a:spcAft>
              <a:buSzPts val="2000"/>
              <a:buFont typeface="Arial"/>
              <a:buChar char="•"/>
            </a:pPr>
            <a:r>
              <a:rPr lang="en-US"/>
              <a:t> Dangerous and hard to prevent because it abuses human error rather than a computer/networks weaknesses.</a:t>
            </a:r>
            <a:endParaRPr/>
          </a:p>
          <a:p>
            <a:pPr indent="-127000" lvl="0" marL="91440" rtl="0" algn="l">
              <a:lnSpc>
                <a:spcPct val="90000"/>
              </a:lnSpc>
              <a:spcBef>
                <a:spcPts val="1400"/>
              </a:spcBef>
              <a:spcAft>
                <a:spcPts val="0"/>
              </a:spcAft>
              <a:buSzPts val="2000"/>
              <a:buFont typeface="Arial"/>
              <a:buChar char="•"/>
            </a:pPr>
            <a:r>
              <a:rPr lang="en-US"/>
              <a:t> Emails will come from spoofed addresses/numbers that appear legit but aren’t. </a:t>
            </a:r>
            <a:endParaRPr sz="1900"/>
          </a:p>
          <a:p>
            <a:pPr indent="0" lvl="0" marL="91440" rtl="0" algn="l">
              <a:lnSpc>
                <a:spcPct val="90000"/>
              </a:lnSpc>
              <a:spcBef>
                <a:spcPts val="1400"/>
              </a:spcBef>
              <a:spcAft>
                <a:spcPts val="0"/>
              </a:spcAft>
              <a:buSzPts val="1900"/>
              <a:buFont typeface="Arial"/>
              <a:buNone/>
            </a:pPr>
            <a:r>
              <a:t/>
            </a:r>
            <a:endParaRPr sz="1900"/>
          </a:p>
          <a:p>
            <a:pPr indent="0" lvl="0" marL="91440" rtl="0" algn="l">
              <a:lnSpc>
                <a:spcPct val="90000"/>
              </a:lnSpc>
              <a:spcBef>
                <a:spcPts val="1400"/>
              </a:spcBef>
              <a:spcAft>
                <a:spcPts val="0"/>
              </a:spcAft>
              <a:buSzPts val="1900"/>
              <a:buFont typeface="Arial"/>
              <a:buNone/>
            </a:pPr>
            <a:r>
              <a:t/>
            </a:r>
            <a:endParaRPr sz="1900"/>
          </a:p>
        </p:txBody>
      </p:sp>
      <p:pic>
        <p:nvPicPr>
          <p:cNvPr descr="Malware phishing data concept" id="114" name="Google Shape;114;p2"/>
          <p:cNvPicPr preferRelativeResize="0"/>
          <p:nvPr/>
        </p:nvPicPr>
        <p:blipFill rotWithShape="1">
          <a:blip r:embed="rId3">
            <a:alphaModFix/>
          </a:blip>
          <a:srcRect b="0" l="0" r="0" t="0"/>
          <a:stretch/>
        </p:blipFill>
        <p:spPr>
          <a:xfrm>
            <a:off x="7656660" y="2623626"/>
            <a:ext cx="3743788" cy="24970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What Does Phishing Look Like and Why Should You Care?</a:t>
            </a:r>
            <a:endParaRPr/>
          </a:p>
        </p:txBody>
      </p:sp>
      <p:sp>
        <p:nvSpPr>
          <p:cNvPr id="120" name="Google Shape;120;p3"/>
          <p:cNvSpPr txBox="1"/>
          <p:nvPr>
            <p:ph idx="1" type="body"/>
          </p:nvPr>
        </p:nvSpPr>
        <p:spPr>
          <a:xfrm>
            <a:off x="1097280" y="1845734"/>
            <a:ext cx="10058400" cy="462464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Arial"/>
              <a:buChar char="•"/>
            </a:pPr>
            <a:r>
              <a:rPr lang="en-US"/>
              <a:t> Often a phisher will pretend to be company and will send an email with either a link or attachment that contains malware.</a:t>
            </a:r>
            <a:endParaRPr/>
          </a:p>
          <a:p>
            <a:pPr indent="-127000" lvl="0" marL="91440" rtl="0" algn="l">
              <a:lnSpc>
                <a:spcPct val="90000"/>
              </a:lnSpc>
              <a:spcBef>
                <a:spcPts val="1400"/>
              </a:spcBef>
              <a:spcAft>
                <a:spcPts val="0"/>
              </a:spcAft>
              <a:buSzPts val="2000"/>
              <a:buFont typeface="Arial"/>
              <a:buChar char="•"/>
            </a:pPr>
            <a:r>
              <a:rPr lang="en-US"/>
              <a:t> Extremely easy and effective way for a hacker to infiltrate a system given they need to trick a human and not outsmart a computer system.</a:t>
            </a:r>
            <a:endParaRPr/>
          </a:p>
          <a:p>
            <a:pPr indent="-127000" lvl="0" marL="91440" rtl="0" algn="l">
              <a:lnSpc>
                <a:spcPct val="90000"/>
              </a:lnSpc>
              <a:spcBef>
                <a:spcPts val="1400"/>
              </a:spcBef>
              <a:spcAft>
                <a:spcPts val="0"/>
              </a:spcAft>
              <a:buSzPts val="2000"/>
              <a:buFont typeface="Arial"/>
              <a:buChar char="•"/>
            </a:pPr>
            <a:r>
              <a:rPr lang="en-US"/>
              <a:t> Can lead to credit card theft, identity theft, monetary theft, extortion, account sabotage, and more.</a:t>
            </a:r>
            <a:endParaRPr/>
          </a:p>
          <a:p>
            <a:pPr indent="-127000" lvl="0" marL="91440" rtl="0" algn="l">
              <a:lnSpc>
                <a:spcPct val="90000"/>
              </a:lnSpc>
              <a:spcBef>
                <a:spcPts val="1400"/>
              </a:spcBef>
              <a:spcAft>
                <a:spcPts val="0"/>
              </a:spcAft>
              <a:buSzPts val="2000"/>
              <a:buFont typeface="Arial"/>
              <a:buChar char="•"/>
            </a:pPr>
            <a:r>
              <a:rPr lang="en-US"/>
              <a:t>Common for employee’s to be targets of phishing in order to compromise a company’s sensitive data. </a:t>
            </a:r>
            <a:endParaRPr/>
          </a:p>
          <a:p>
            <a:pPr indent="-127000" lvl="0" marL="91440" rtl="0" algn="l">
              <a:lnSpc>
                <a:spcPct val="90000"/>
              </a:lnSpc>
              <a:spcBef>
                <a:spcPts val="1400"/>
              </a:spcBef>
              <a:spcAft>
                <a:spcPts val="0"/>
              </a:spcAft>
              <a:buSzPts val="2000"/>
              <a:buFont typeface="Arial"/>
              <a:buChar char="•"/>
            </a:pPr>
            <a:r>
              <a:rPr lang="en-US"/>
              <a:t> There are many types of phishing that vary from emails to calls to QR codes. With so many ways it’s important to be aware and updated on the latest phishing trends.</a:t>
            </a:r>
            <a:endParaRPr/>
          </a:p>
          <a:p>
            <a:pPr indent="-127000" lvl="0" marL="91440" rtl="0" algn="l">
              <a:lnSpc>
                <a:spcPct val="90000"/>
              </a:lnSpc>
              <a:spcBef>
                <a:spcPts val="1400"/>
              </a:spcBef>
              <a:spcAft>
                <a:spcPts val="0"/>
              </a:spcAft>
              <a:buSzPts val="2000"/>
              <a:buFont typeface="Arial"/>
              <a:buChar char="•"/>
            </a:pPr>
            <a:r>
              <a:rPr lang="en-US"/>
              <a:t> According to Cisco's </a:t>
            </a:r>
            <a:r>
              <a:rPr i="1" lang="en-US"/>
              <a:t>Think Before You Click </a:t>
            </a:r>
            <a:r>
              <a:rPr lang="en-US"/>
              <a:t>94% of malware on computers is a result of a phishing attack.</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4"/>
          <p:cNvSpPr txBox="1"/>
          <p:nvPr>
            <p:ph type="title"/>
          </p:nvPr>
        </p:nvSpPr>
        <p:spPr>
          <a:xfrm>
            <a:off x="1066799" y="272671"/>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Bulk Phishing</a:t>
            </a:r>
            <a:endParaRPr/>
          </a:p>
        </p:txBody>
      </p:sp>
      <p:sp>
        <p:nvSpPr>
          <p:cNvPr id="126" name="Google Shape;126;p4"/>
          <p:cNvSpPr txBox="1"/>
          <p:nvPr>
            <p:ph idx="1" type="body"/>
          </p:nvPr>
        </p:nvSpPr>
        <p:spPr>
          <a:xfrm>
            <a:off x="5362370" y="1904584"/>
            <a:ext cx="6364224" cy="4023360"/>
          </a:xfrm>
          <a:prstGeom prst="rect">
            <a:avLst/>
          </a:prstGeom>
          <a:noFill/>
          <a:ln>
            <a:noFill/>
          </a:ln>
        </p:spPr>
        <p:txBody>
          <a:bodyPr anchorCtr="0" anchor="t" bIns="45700" lIns="0" spcFirstLastPara="1" rIns="0" wrap="square" tIns="45700">
            <a:noAutofit/>
          </a:bodyPr>
          <a:lstStyle/>
          <a:p>
            <a:pPr indent="-152400" lvl="0" marL="91440" rtl="0" algn="l">
              <a:lnSpc>
                <a:spcPct val="90000"/>
              </a:lnSpc>
              <a:spcBef>
                <a:spcPts val="0"/>
              </a:spcBef>
              <a:spcAft>
                <a:spcPts val="0"/>
              </a:spcAft>
              <a:buSzPts val="2400"/>
              <a:buFont typeface="Arial"/>
              <a:buChar char="•"/>
            </a:pPr>
            <a:r>
              <a:rPr lang="en-US" sz="2400"/>
              <a:t> Send phishing attempts to many random individuals with the hope that a fraction of the individuals will fall victim. No specific target.</a:t>
            </a:r>
            <a:endParaRPr/>
          </a:p>
          <a:p>
            <a:pPr indent="-152400" lvl="0" marL="91440" rtl="0" algn="l">
              <a:lnSpc>
                <a:spcPct val="90000"/>
              </a:lnSpc>
              <a:spcBef>
                <a:spcPts val="1400"/>
              </a:spcBef>
              <a:spcAft>
                <a:spcPts val="0"/>
              </a:spcAft>
              <a:buSzPts val="2400"/>
              <a:buFont typeface="Arial"/>
              <a:buChar char="•"/>
            </a:pPr>
            <a:r>
              <a:rPr lang="en-US" sz="2400"/>
              <a:t> Normally through email and create a sense of urgency to provoke strong emotions.</a:t>
            </a:r>
            <a:endParaRPr/>
          </a:p>
          <a:p>
            <a:pPr indent="-152400" lvl="0" marL="91440" rtl="0" algn="l">
              <a:lnSpc>
                <a:spcPct val="90000"/>
              </a:lnSpc>
              <a:spcBef>
                <a:spcPts val="1400"/>
              </a:spcBef>
              <a:spcAft>
                <a:spcPts val="0"/>
              </a:spcAft>
              <a:buSzPts val="2400"/>
              <a:buFont typeface="Arial"/>
              <a:buChar char="•"/>
            </a:pPr>
            <a:r>
              <a:rPr lang="en-US" sz="2400"/>
              <a:t> The attacker will go through great lengths to make the emails appear legit.</a:t>
            </a:r>
            <a:endParaRPr/>
          </a:p>
          <a:p>
            <a:pPr indent="-152400" lvl="0" marL="91440" rtl="0" algn="l">
              <a:lnSpc>
                <a:spcPct val="90000"/>
              </a:lnSpc>
              <a:spcBef>
                <a:spcPts val="1400"/>
              </a:spcBef>
              <a:spcAft>
                <a:spcPts val="0"/>
              </a:spcAft>
              <a:buSzPts val="2400"/>
              <a:buFont typeface="Arial"/>
              <a:buChar char="•"/>
            </a:pPr>
            <a:r>
              <a:rPr lang="en-US" sz="2400"/>
              <a:t> Align with holidays and trends such as on amazon prime day when phishers will send amazon related attempts. </a:t>
            </a:r>
            <a:endParaRPr/>
          </a:p>
        </p:txBody>
      </p:sp>
      <p:pic>
        <p:nvPicPr>
          <p:cNvPr descr="Hacker with laptop computer stealing confidential data, personal information and credit card detail. Hacking concept." id="127" name="Google Shape;127;p4"/>
          <p:cNvPicPr preferRelativeResize="0"/>
          <p:nvPr/>
        </p:nvPicPr>
        <p:blipFill rotWithShape="1">
          <a:blip r:embed="rId3">
            <a:alphaModFix/>
          </a:blip>
          <a:srcRect b="0" l="0" r="0" t="0"/>
          <a:stretch/>
        </p:blipFill>
        <p:spPr>
          <a:xfrm>
            <a:off x="0" y="3292563"/>
            <a:ext cx="4572313" cy="30496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5"/>
          <p:cNvSpPr txBox="1"/>
          <p:nvPr>
            <p:ph type="title"/>
          </p:nvPr>
        </p:nvSpPr>
        <p:spPr>
          <a:xfrm>
            <a:off x="1066799" y="272671"/>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Spear Phishing &amp; Whaling</a:t>
            </a:r>
            <a:endParaRPr/>
          </a:p>
        </p:txBody>
      </p:sp>
      <p:sp>
        <p:nvSpPr>
          <p:cNvPr id="133" name="Google Shape;133;p5"/>
          <p:cNvSpPr txBox="1"/>
          <p:nvPr>
            <p:ph idx="1" type="body"/>
          </p:nvPr>
        </p:nvSpPr>
        <p:spPr>
          <a:xfrm>
            <a:off x="4928616" y="1928030"/>
            <a:ext cx="6364224" cy="4023360"/>
          </a:xfrm>
          <a:prstGeom prst="rect">
            <a:avLst/>
          </a:prstGeom>
          <a:noFill/>
          <a:ln>
            <a:noFill/>
          </a:ln>
        </p:spPr>
        <p:txBody>
          <a:bodyPr anchorCtr="0" anchor="t" bIns="45700" lIns="0" spcFirstLastPara="1" rIns="0" wrap="square" tIns="45700">
            <a:noAutofit/>
          </a:bodyPr>
          <a:lstStyle/>
          <a:p>
            <a:pPr indent="-127000" lvl="0" marL="91440" rtl="0" algn="l">
              <a:lnSpc>
                <a:spcPct val="90000"/>
              </a:lnSpc>
              <a:spcBef>
                <a:spcPts val="0"/>
              </a:spcBef>
              <a:spcAft>
                <a:spcPts val="0"/>
              </a:spcAft>
              <a:buSzPts val="2000"/>
              <a:buFont typeface="Arial"/>
              <a:buChar char="•"/>
            </a:pPr>
            <a:r>
              <a:rPr lang="en-US"/>
              <a:t> Spear phishing is for a specific target person or organization normally with a specific intent or reason such as a targeting a finance manager who has access to move money from accounts.</a:t>
            </a:r>
            <a:endParaRPr/>
          </a:p>
          <a:p>
            <a:pPr indent="-127000" lvl="0" marL="91440" rtl="0" algn="l">
              <a:lnSpc>
                <a:spcPct val="90000"/>
              </a:lnSpc>
              <a:spcBef>
                <a:spcPts val="1400"/>
              </a:spcBef>
              <a:spcAft>
                <a:spcPts val="0"/>
              </a:spcAft>
              <a:buSzPts val="2000"/>
              <a:buFont typeface="Arial"/>
              <a:buChar char="•"/>
            </a:pPr>
            <a:r>
              <a:rPr lang="en-US"/>
              <a:t> Phishers will often study their target before making a move. Such as finding out who their friends or boss is so they can spoof their email. </a:t>
            </a:r>
            <a:endParaRPr/>
          </a:p>
          <a:p>
            <a:pPr indent="-127000" lvl="0" marL="91440" rtl="0" algn="l">
              <a:lnSpc>
                <a:spcPct val="90000"/>
              </a:lnSpc>
              <a:spcBef>
                <a:spcPts val="1400"/>
              </a:spcBef>
              <a:spcAft>
                <a:spcPts val="0"/>
              </a:spcAft>
              <a:buSzPts val="2000"/>
              <a:buFont typeface="Arial"/>
              <a:buChar char="•"/>
            </a:pPr>
            <a:r>
              <a:rPr lang="en-US"/>
              <a:t> Contains specific information to appear more legit.</a:t>
            </a:r>
            <a:endParaRPr/>
          </a:p>
          <a:p>
            <a:pPr indent="-127000" lvl="0" marL="91440" rtl="0" algn="l">
              <a:lnSpc>
                <a:spcPct val="90000"/>
              </a:lnSpc>
              <a:spcBef>
                <a:spcPts val="1400"/>
              </a:spcBef>
              <a:spcAft>
                <a:spcPts val="0"/>
              </a:spcAft>
              <a:buSzPts val="2000"/>
              <a:buFont typeface="Arial"/>
              <a:buChar char="•"/>
            </a:pPr>
            <a:r>
              <a:rPr lang="en-US"/>
              <a:t> Whaling is spear phishing but for a “big target” such as a CEO. Specially crafted emails with as much information as possible to seem real. </a:t>
            </a:r>
            <a:endParaRPr/>
          </a:p>
        </p:txBody>
      </p:sp>
      <p:pic>
        <p:nvPicPr>
          <p:cNvPr descr="Humpback whale breaching close to our whale watching vessel during golden hour off Sydney, Australia" id="134" name="Google Shape;134;p5"/>
          <p:cNvPicPr preferRelativeResize="0"/>
          <p:nvPr/>
        </p:nvPicPr>
        <p:blipFill rotWithShape="1">
          <a:blip r:embed="rId3">
            <a:alphaModFix/>
          </a:blip>
          <a:srcRect b="0" l="0" r="0" t="0"/>
          <a:stretch/>
        </p:blipFill>
        <p:spPr>
          <a:xfrm>
            <a:off x="743073" y="3911575"/>
            <a:ext cx="3058306" cy="2039815"/>
          </a:xfrm>
          <a:prstGeom prst="rect">
            <a:avLst/>
          </a:prstGeom>
          <a:noFill/>
          <a:ln>
            <a:noFill/>
          </a:ln>
        </p:spPr>
      </p:pic>
      <p:pic>
        <p:nvPicPr>
          <p:cNvPr descr="3D arrow logo" id="135" name="Google Shape;135;p5"/>
          <p:cNvPicPr preferRelativeResize="0"/>
          <p:nvPr/>
        </p:nvPicPr>
        <p:blipFill rotWithShape="1">
          <a:blip r:embed="rId4">
            <a:alphaModFix/>
          </a:blip>
          <a:srcRect b="0" l="0" r="0" t="0"/>
          <a:stretch/>
        </p:blipFill>
        <p:spPr>
          <a:xfrm>
            <a:off x="1419372" y="1928030"/>
            <a:ext cx="1705707" cy="17057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6"/>
          <p:cNvSpPr txBox="1"/>
          <p:nvPr>
            <p:ph type="title"/>
          </p:nvPr>
        </p:nvSpPr>
        <p:spPr>
          <a:xfrm>
            <a:off x="1066799" y="272671"/>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Smishing</a:t>
            </a:r>
            <a:endParaRPr/>
          </a:p>
        </p:txBody>
      </p:sp>
      <p:sp>
        <p:nvSpPr>
          <p:cNvPr id="141" name="Google Shape;141;p6"/>
          <p:cNvSpPr txBox="1"/>
          <p:nvPr>
            <p:ph idx="1" type="body"/>
          </p:nvPr>
        </p:nvSpPr>
        <p:spPr>
          <a:xfrm>
            <a:off x="140825" y="2447779"/>
            <a:ext cx="6364224"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Arial"/>
              <a:buChar char="•"/>
            </a:pPr>
            <a:r>
              <a:rPr lang="en-US"/>
              <a:t> Phishing through text, also known as SMS.</a:t>
            </a:r>
            <a:endParaRPr/>
          </a:p>
          <a:p>
            <a:pPr indent="-127000" lvl="0" marL="91440" rtl="0" algn="l">
              <a:lnSpc>
                <a:spcPct val="90000"/>
              </a:lnSpc>
              <a:spcBef>
                <a:spcPts val="1400"/>
              </a:spcBef>
              <a:spcAft>
                <a:spcPts val="0"/>
              </a:spcAft>
              <a:buSzPts val="2000"/>
              <a:buFont typeface="Arial"/>
              <a:buChar char="•"/>
            </a:pPr>
            <a:r>
              <a:rPr lang="en-US"/>
              <a:t> One common example is a phisher posing as the US postal service saying a fee is required to pickup a package. </a:t>
            </a:r>
            <a:endParaRPr/>
          </a:p>
          <a:p>
            <a:pPr indent="-127000" lvl="0" marL="91440" rtl="0" algn="l">
              <a:lnSpc>
                <a:spcPct val="90000"/>
              </a:lnSpc>
              <a:spcBef>
                <a:spcPts val="1400"/>
              </a:spcBef>
              <a:spcAft>
                <a:spcPts val="0"/>
              </a:spcAft>
              <a:buSzPts val="2000"/>
              <a:buFont typeface="Arial"/>
              <a:buChar char="•"/>
            </a:pPr>
            <a:r>
              <a:rPr lang="en-US"/>
              <a:t> Phishers will spoof phone numbers to seem legit. </a:t>
            </a:r>
            <a:endParaRPr/>
          </a:p>
          <a:p>
            <a:pPr indent="-127000" lvl="0" marL="91440" rtl="0" algn="l">
              <a:lnSpc>
                <a:spcPct val="90000"/>
              </a:lnSpc>
              <a:spcBef>
                <a:spcPts val="1400"/>
              </a:spcBef>
              <a:spcAft>
                <a:spcPts val="0"/>
              </a:spcAft>
              <a:buSzPts val="2000"/>
              <a:buFont typeface="Arial"/>
              <a:buChar char="•"/>
            </a:pPr>
            <a:r>
              <a:rPr lang="en-US"/>
              <a:t> Often contain links to websites that will install malware.</a:t>
            </a:r>
            <a:endParaRPr/>
          </a:p>
        </p:txBody>
      </p:sp>
      <p:pic>
        <p:nvPicPr>
          <p:cNvPr descr="Fictitious scam job offer text messages on set of three phones. Smishing concept." id="142" name="Google Shape;142;p6"/>
          <p:cNvPicPr preferRelativeResize="0"/>
          <p:nvPr/>
        </p:nvPicPr>
        <p:blipFill rotWithShape="1">
          <a:blip r:embed="rId3">
            <a:alphaModFix/>
          </a:blip>
          <a:srcRect b="0" l="0" r="0" t="0"/>
          <a:stretch/>
        </p:blipFill>
        <p:spPr>
          <a:xfrm>
            <a:off x="6505049" y="2086707"/>
            <a:ext cx="5686951" cy="34121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7"/>
          <p:cNvSpPr txBox="1"/>
          <p:nvPr>
            <p:ph type="title"/>
          </p:nvPr>
        </p:nvSpPr>
        <p:spPr>
          <a:xfrm>
            <a:off x="1066799" y="272671"/>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Vishing</a:t>
            </a:r>
            <a:endParaRPr/>
          </a:p>
        </p:txBody>
      </p:sp>
      <p:sp>
        <p:nvSpPr>
          <p:cNvPr id="148" name="Google Shape;148;p7"/>
          <p:cNvSpPr txBox="1"/>
          <p:nvPr>
            <p:ph idx="1" type="body"/>
          </p:nvPr>
        </p:nvSpPr>
        <p:spPr>
          <a:xfrm>
            <a:off x="4928616" y="2232830"/>
            <a:ext cx="6364224"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Arial"/>
              <a:buChar char="•"/>
            </a:pPr>
            <a:r>
              <a:rPr lang="en-US"/>
              <a:t> Phishing over voice or phone calls.</a:t>
            </a:r>
            <a:endParaRPr/>
          </a:p>
          <a:p>
            <a:pPr indent="-127000" lvl="0" marL="91440" rtl="0" algn="l">
              <a:lnSpc>
                <a:spcPct val="90000"/>
              </a:lnSpc>
              <a:spcBef>
                <a:spcPts val="1400"/>
              </a:spcBef>
              <a:spcAft>
                <a:spcPts val="0"/>
              </a:spcAft>
              <a:buSzPts val="2000"/>
              <a:buFont typeface="Arial"/>
              <a:buChar char="•"/>
            </a:pPr>
            <a:r>
              <a:rPr lang="en-US"/>
              <a:t> According to APWG, there was a 260% increase between 2022 and 2023 in vishing attempts.</a:t>
            </a:r>
            <a:endParaRPr/>
          </a:p>
          <a:p>
            <a:pPr indent="-127000" lvl="0" marL="91440" rtl="0" algn="l">
              <a:lnSpc>
                <a:spcPct val="90000"/>
              </a:lnSpc>
              <a:spcBef>
                <a:spcPts val="1400"/>
              </a:spcBef>
              <a:spcAft>
                <a:spcPts val="0"/>
              </a:spcAft>
              <a:buSzPts val="2000"/>
              <a:buFont typeface="Arial"/>
              <a:buChar char="•"/>
            </a:pPr>
            <a:r>
              <a:rPr lang="en-US"/>
              <a:t> Voiceover tech has made this easier than ever.</a:t>
            </a:r>
            <a:endParaRPr/>
          </a:p>
          <a:p>
            <a:pPr indent="-127000" lvl="0" marL="91440" rtl="0" algn="l">
              <a:lnSpc>
                <a:spcPct val="90000"/>
              </a:lnSpc>
              <a:spcBef>
                <a:spcPts val="1400"/>
              </a:spcBef>
              <a:spcAft>
                <a:spcPts val="0"/>
              </a:spcAft>
              <a:buSzPts val="2000"/>
              <a:buFont typeface="Arial"/>
              <a:buChar char="•"/>
            </a:pPr>
            <a:r>
              <a:rPr lang="en-US"/>
              <a:t> Phishers can now make millions of calls per day with current technology.</a:t>
            </a:r>
            <a:endParaRPr/>
          </a:p>
          <a:p>
            <a:pPr indent="-127000" lvl="0" marL="91440" rtl="0" algn="l">
              <a:lnSpc>
                <a:spcPct val="90000"/>
              </a:lnSpc>
              <a:spcBef>
                <a:spcPts val="1400"/>
              </a:spcBef>
              <a:spcAft>
                <a:spcPts val="0"/>
              </a:spcAft>
              <a:buSzPts val="2000"/>
              <a:buFont typeface="Arial"/>
              <a:buChar char="•"/>
            </a:pPr>
            <a:r>
              <a:rPr lang="en-US"/>
              <a:t> Common examples of vishing attempts are about credit card problems, overdue payments, and legal issues. </a:t>
            </a:r>
            <a:endParaRPr/>
          </a:p>
          <a:p>
            <a:pPr indent="0" lvl="0" marL="0" rtl="0" algn="l">
              <a:lnSpc>
                <a:spcPct val="90000"/>
              </a:lnSpc>
              <a:spcBef>
                <a:spcPts val="1400"/>
              </a:spcBef>
              <a:spcAft>
                <a:spcPts val="0"/>
              </a:spcAft>
              <a:buSzPts val="1400"/>
              <a:buNone/>
            </a:pPr>
            <a:r>
              <a:t/>
            </a:r>
            <a:endParaRPr sz="1400"/>
          </a:p>
        </p:txBody>
      </p:sp>
      <p:pic>
        <p:nvPicPr>
          <p:cNvPr descr="Man making purchases with his credit card over the phone while being scammed by a cyber thief. Vishing scam" id="149" name="Google Shape;149;p7"/>
          <p:cNvPicPr preferRelativeResize="0"/>
          <p:nvPr/>
        </p:nvPicPr>
        <p:blipFill rotWithShape="1">
          <a:blip r:embed="rId3">
            <a:alphaModFix/>
          </a:blip>
          <a:srcRect b="0" l="0" r="0" t="0"/>
          <a:stretch/>
        </p:blipFill>
        <p:spPr>
          <a:xfrm>
            <a:off x="398584" y="2601367"/>
            <a:ext cx="4006973" cy="26766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8"/>
          <p:cNvSpPr txBox="1"/>
          <p:nvPr>
            <p:ph type="title"/>
          </p:nvPr>
        </p:nvSpPr>
        <p:spPr>
          <a:xfrm>
            <a:off x="1066799" y="272671"/>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Angler Phishing</a:t>
            </a:r>
            <a:endParaRPr/>
          </a:p>
        </p:txBody>
      </p:sp>
      <p:sp>
        <p:nvSpPr>
          <p:cNvPr id="155" name="Google Shape;155;p8"/>
          <p:cNvSpPr txBox="1"/>
          <p:nvPr>
            <p:ph idx="1" type="body"/>
          </p:nvPr>
        </p:nvSpPr>
        <p:spPr>
          <a:xfrm>
            <a:off x="5303755" y="2432732"/>
            <a:ext cx="6364224"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Arial"/>
              <a:buChar char="•"/>
            </a:pPr>
            <a:r>
              <a:rPr lang="en-US"/>
              <a:t> Phishing through social media such as X, LinkedIn, Facebook, Insta, and other social media platforms with DM’s.</a:t>
            </a:r>
            <a:endParaRPr/>
          </a:p>
          <a:p>
            <a:pPr indent="-127000" lvl="0" marL="91440" rtl="0" algn="l">
              <a:lnSpc>
                <a:spcPct val="90000"/>
              </a:lnSpc>
              <a:spcBef>
                <a:spcPts val="1400"/>
              </a:spcBef>
              <a:spcAft>
                <a:spcPts val="0"/>
              </a:spcAft>
              <a:buSzPts val="2000"/>
              <a:buFont typeface="Arial"/>
              <a:buChar char="•"/>
            </a:pPr>
            <a:r>
              <a:rPr lang="en-US"/>
              <a:t> Common trends include posing as users who need the targets help to log into their account. Another common way is tricking victims into thinking they won a prize.</a:t>
            </a:r>
            <a:endParaRPr/>
          </a:p>
          <a:p>
            <a:pPr indent="-127000" lvl="0" marL="91440" rtl="0" algn="l">
              <a:lnSpc>
                <a:spcPct val="90000"/>
              </a:lnSpc>
              <a:spcBef>
                <a:spcPts val="1400"/>
              </a:spcBef>
              <a:spcAft>
                <a:spcPts val="0"/>
              </a:spcAft>
              <a:buSzPts val="2000"/>
              <a:buFont typeface="Arial"/>
              <a:buChar char="•"/>
            </a:pPr>
            <a:r>
              <a:rPr lang="en-US"/>
              <a:t> NEVER click links from unknown senders and beware of links from friends as their account could be compromised.</a:t>
            </a:r>
            <a:endParaRPr/>
          </a:p>
        </p:txBody>
      </p:sp>
      <p:pic>
        <p:nvPicPr>
          <p:cNvPr descr="Sankt-Petersburg Russia November 11, 2017: Apple iPhone 7 on wooden table with icons of social media facebook, instagram, twitter, snapchat application on screen. Smartphone Starting social media app." id="156" name="Google Shape;156;p8"/>
          <p:cNvPicPr preferRelativeResize="0"/>
          <p:nvPr/>
        </p:nvPicPr>
        <p:blipFill rotWithShape="1">
          <a:blip r:embed="rId3">
            <a:alphaModFix/>
          </a:blip>
          <a:srcRect b="0" l="0" r="0" t="0"/>
          <a:stretch/>
        </p:blipFill>
        <p:spPr>
          <a:xfrm>
            <a:off x="0" y="2866486"/>
            <a:ext cx="4672013" cy="29481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9"/>
          <p:cNvSpPr txBox="1"/>
          <p:nvPr>
            <p:ph type="title"/>
          </p:nvPr>
        </p:nvSpPr>
        <p:spPr>
          <a:xfrm>
            <a:off x="1066799" y="272671"/>
            <a:ext cx="1005840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n-US">
                <a:latin typeface="Arial"/>
                <a:ea typeface="Arial"/>
                <a:cs typeface="Arial"/>
                <a:sym typeface="Arial"/>
              </a:rPr>
              <a:t>Quishing</a:t>
            </a:r>
            <a:endParaRPr/>
          </a:p>
        </p:txBody>
      </p:sp>
      <p:sp>
        <p:nvSpPr>
          <p:cNvPr id="162" name="Google Shape;162;p9"/>
          <p:cNvSpPr txBox="1"/>
          <p:nvPr>
            <p:ph idx="1" type="body"/>
          </p:nvPr>
        </p:nvSpPr>
        <p:spPr>
          <a:xfrm>
            <a:off x="4928616" y="1928030"/>
            <a:ext cx="6364224"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Arial"/>
              <a:buChar char="•"/>
            </a:pPr>
            <a:r>
              <a:rPr lang="en-US"/>
              <a:t> Phishers will put up QR codes in emails, texts, and even just posted in public that will take the victim to a website that will infect their device with malware. </a:t>
            </a:r>
            <a:endParaRPr/>
          </a:p>
          <a:p>
            <a:pPr indent="-127000" lvl="0" marL="91440" rtl="0" algn="l">
              <a:lnSpc>
                <a:spcPct val="90000"/>
              </a:lnSpc>
              <a:spcBef>
                <a:spcPts val="1400"/>
              </a:spcBef>
              <a:spcAft>
                <a:spcPts val="0"/>
              </a:spcAft>
              <a:buSzPts val="2000"/>
              <a:buFont typeface="Arial"/>
              <a:buChar char="•"/>
            </a:pPr>
            <a:r>
              <a:rPr lang="en-US"/>
              <a:t> Effected method in city areas such as subways where QR codes can be placed over the real ones, making it look legit but in reality, a phisher put theirs over the real one. </a:t>
            </a:r>
            <a:endParaRPr/>
          </a:p>
        </p:txBody>
      </p:sp>
      <p:pic>
        <p:nvPicPr>
          <p:cNvPr descr="Scan me icon with QR code. Qrcode tempate for mobile app " id="163" name="Google Shape;163;p9"/>
          <p:cNvPicPr preferRelativeResize="0"/>
          <p:nvPr/>
        </p:nvPicPr>
        <p:blipFill rotWithShape="1">
          <a:blip r:embed="rId3">
            <a:alphaModFix/>
          </a:blip>
          <a:srcRect b="0" l="0" r="0" t="0"/>
          <a:stretch/>
        </p:blipFill>
        <p:spPr>
          <a:xfrm>
            <a:off x="169985" y="2830707"/>
            <a:ext cx="4308230" cy="2584938"/>
          </a:xfrm>
          <a:prstGeom prst="rect">
            <a:avLst/>
          </a:prstGeom>
          <a:noFill/>
          <a:ln>
            <a:noFill/>
          </a:ln>
        </p:spPr>
      </p:pic>
      <p:pic>
        <p:nvPicPr>
          <p:cNvPr descr="subway train at night" id="164" name="Google Shape;164;p9"/>
          <p:cNvPicPr preferRelativeResize="0"/>
          <p:nvPr/>
        </p:nvPicPr>
        <p:blipFill rotWithShape="1">
          <a:blip r:embed="rId4">
            <a:alphaModFix/>
          </a:blip>
          <a:srcRect b="0" l="0" r="0" t="0"/>
          <a:stretch/>
        </p:blipFill>
        <p:spPr>
          <a:xfrm>
            <a:off x="6485677" y="3988253"/>
            <a:ext cx="3250102" cy="21677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2023-10-02T14:23:04Z</dcterms:created>
  <dc:creator>Foster, Lindsay [E CPE]</dc:creator>
</cp:coreProperties>
</file>